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9" r:id="rId21"/>
    <p:sldId id="288" r:id="rId22"/>
    <p:sldId id="275" r:id="rId23"/>
    <p:sldId id="281" r:id="rId24"/>
    <p:sldId id="276" r:id="rId25"/>
    <p:sldId id="277" r:id="rId26"/>
    <p:sldId id="278" r:id="rId27"/>
    <p:sldId id="279" r:id="rId28"/>
    <p:sldId id="293" r:id="rId29"/>
    <p:sldId id="280" r:id="rId30"/>
    <p:sldId id="290" r:id="rId31"/>
    <p:sldId id="282" r:id="rId32"/>
    <p:sldId id="283" r:id="rId33"/>
    <p:sldId id="285" r:id="rId34"/>
    <p:sldId id="284" r:id="rId35"/>
    <p:sldId id="286" r:id="rId36"/>
    <p:sldId id="287" r:id="rId37"/>
    <p:sldId id="291" r:id="rId38"/>
    <p:sldId id="292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9" autoAdjust="0"/>
  </p:normalViewPr>
  <p:slideViewPr>
    <p:cSldViewPr>
      <p:cViewPr>
        <p:scale>
          <a:sx n="72" d="100"/>
          <a:sy n="72" d="100"/>
        </p:scale>
        <p:origin x="-1096" y="-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FDD71-AF38-4588-BAA6-4AEE8825559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09B2D-C6EB-4EF6-AF23-5BB8D3F9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66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09B2D-C6EB-4EF6-AF23-5BB8D3F944F3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42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package" Target="../embeddings/Documento_de_Microsoft_Word1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29600" cy="1178025"/>
          </a:xfrm>
        </p:spPr>
        <p:txBody>
          <a:bodyPr/>
          <a:lstStyle/>
          <a:p>
            <a:pPr algn="l"/>
            <a:r>
              <a:rPr lang="es-ES" sz="6600" b="1" dirty="0">
                <a:latin typeface="Comic Sans MS" pitchFamily="66" charset="0"/>
              </a:rPr>
              <a:t>TEMA 10</a:t>
            </a:r>
            <a:r>
              <a:rPr lang="es-ES" b="1" dirty="0">
                <a:latin typeface="Comic Sans MS" pitchFamily="66" charset="0"/>
              </a:rPr>
              <a:t>	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928386" cy="3096344"/>
          </a:xfrm>
        </p:spPr>
        <p:txBody>
          <a:bodyPr>
            <a:normAutofit/>
          </a:bodyPr>
          <a:lstStyle/>
          <a:p>
            <a:r>
              <a:rPr lang="es-ES" sz="3900" u="sng" dirty="0">
                <a:latin typeface="Comic Sans MS" pitchFamily="66" charset="0"/>
              </a:rPr>
              <a:t>ACV ISQUÉMICO y </a:t>
            </a:r>
            <a:r>
              <a:rPr lang="es-ES" sz="3900" u="sng" dirty="0" smtClean="0">
                <a:latin typeface="Comic Sans MS" pitchFamily="66" charset="0"/>
              </a:rPr>
              <a:t>HEMORRÁGICO</a:t>
            </a:r>
          </a:p>
          <a:p>
            <a:endParaRPr lang="es-ES" sz="3900" u="sng" dirty="0">
              <a:latin typeface="Comic Sans MS" pitchFamily="66" charset="0"/>
            </a:endParaRPr>
          </a:p>
          <a:p>
            <a:r>
              <a:rPr lang="es-ES" sz="3900" u="sng" dirty="0">
                <a:latin typeface="Comic Sans MS" pitchFamily="66" charset="0"/>
              </a:rPr>
              <a:t>CÓDIGO ICTUS EXTREMADURA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05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70384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</a:rPr>
              <a:t>ARTERIA CEREBRAL ANTERIOR</a:t>
            </a:r>
            <a:endParaRPr lang="es-ES" b="1" dirty="0"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14" y="1484784"/>
            <a:ext cx="357147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8177"/>
            <a:ext cx="35283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76875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12137"/>
              </p:ext>
            </p:extLst>
          </p:nvPr>
        </p:nvGraphicFramePr>
        <p:xfrm>
          <a:off x="0" y="0"/>
          <a:ext cx="9144000" cy="1702386"/>
        </p:xfrm>
        <a:graphic>
          <a:graphicData uri="http://schemas.openxmlformats.org/drawingml/2006/table">
            <a:tbl>
              <a:tblPr firstRow="1" firstCol="1" bandRow="1"/>
              <a:tblGrid>
                <a:gridCol w="2324444"/>
                <a:gridCol w="4464496"/>
                <a:gridCol w="2355060"/>
              </a:tblGrid>
              <a:tr h="1702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TACI</a:t>
                      </a:r>
                      <a:r>
                        <a:rPr lang="es-E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: infarto total de la circulación anterior.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DISFUNCIÓN CORTICAL </a:t>
                      </a:r>
                      <a:r>
                        <a:rPr lang="es-E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(afasias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discalculia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alteración </a:t>
                      </a:r>
                      <a:r>
                        <a:rPr lang="es-E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visuoespacial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HEMIANOPSIA HOMÓNIMA.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DÉFICIT MOTOR y/o SENSITIVO</a:t>
                      </a:r>
                      <a:r>
                        <a:rPr lang="es-E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al menos dos regiones.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Territorio superficial y profundo de </a:t>
                      </a:r>
                      <a:r>
                        <a:rPr lang="es-E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ACM +/ ACA.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66738"/>
              </p:ext>
            </p:extLst>
          </p:nvPr>
        </p:nvGraphicFramePr>
        <p:xfrm>
          <a:off x="-3817" y="1710101"/>
          <a:ext cx="9147816" cy="537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569"/>
                <a:gridCol w="6804247"/>
              </a:tblGrid>
              <a:tr h="826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DÉFICIT MOTOR y/o SENSITIVO</a:t>
                      </a:r>
                    </a:p>
                    <a:p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-"/>
                        <a:tabLst/>
                        <a:defRPr/>
                      </a:pPr>
                      <a:r>
                        <a:rPr lang="es-ES" sz="18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Hemiparesia</a:t>
                      </a: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s-ES" sz="18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hemihipoestesia</a:t>
                      </a: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contralateral de predominio  </a:t>
                      </a:r>
                      <a:r>
                        <a:rPr lang="es-ES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CRURAL</a:t>
                      </a: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  <a:endParaRPr lang="es-ES" sz="18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713102">
                <a:tc>
                  <a:txBody>
                    <a:bodyPr/>
                    <a:lstStyle/>
                    <a:p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-"/>
                        <a:tabLst/>
                        <a:defRPr/>
                      </a:pPr>
                      <a:r>
                        <a:rPr kumimoji="0" lang="es-ES" sz="18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Disminución de la actividad psicomotora y del lenguaje espontáneo secundario  a afectación de áreas </a:t>
                      </a:r>
                      <a:r>
                        <a:rPr kumimoji="0" lang="es-ES" sz="18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prefrontales</a:t>
                      </a:r>
                      <a:endParaRPr kumimoji="0" lang="es-ES" sz="18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-"/>
                        <a:tabLst/>
                        <a:defRPr/>
                      </a:pPr>
                      <a:endParaRPr lang="es-ES" sz="18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93785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-"/>
                        <a:tabLst/>
                        <a:defRPr/>
                      </a:pPr>
                      <a:r>
                        <a:rPr kumimoji="0" lang="es-ES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Apraxia de la marcha y, a veces, incontinencia urinaria por afectación del lóbulo frontal </a:t>
                      </a:r>
                      <a:r>
                        <a:rPr kumimoji="0" lang="es-ES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parasagital</a:t>
                      </a:r>
                      <a:r>
                        <a:rPr kumimoji="0" lang="es-ES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(en lesiones bilaterales).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-"/>
                        <a:tabLst/>
                        <a:defRPr/>
                      </a:pPr>
                      <a:endParaRPr kumimoji="0" lang="es-ES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969839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-"/>
                        <a:tabLst/>
                        <a:defRPr/>
                      </a:pPr>
                      <a:r>
                        <a:rPr kumimoji="0" lang="es-ES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Reflejo de prensión, succión y rigidez </a:t>
                      </a:r>
                      <a:r>
                        <a:rPr kumimoji="0" lang="es-ES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paratónica</a:t>
                      </a:r>
                      <a:r>
                        <a:rPr kumimoji="0" lang="es-ES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por lesión de las áreas motoras suplementarias frontales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969839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Lesión</a:t>
                      </a:r>
                      <a:r>
                        <a:rPr lang="es-ES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frontal bilateral</a:t>
                      </a:r>
                      <a:endParaRPr lang="es-ES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-"/>
                        <a:tabLst/>
                        <a:defRPr/>
                      </a:pPr>
                      <a:r>
                        <a:rPr kumimoji="0" lang="es-ES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TRIADA</a:t>
                      </a:r>
                      <a:r>
                        <a:rPr kumimoji="0" lang="es-ES" sz="18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DE HAKIM-ADAMS: apraxia de la marcha, incontinencia urinaria, deterioro cognitivo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846" y="4134722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  <a:latin typeface="Comic Sans MS" pitchFamily="66" charset="0"/>
              </a:rPr>
              <a:t>EMBOLISMO</a:t>
            </a:r>
            <a:endParaRPr lang="es-E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</a:rPr>
              <a:t>Arteria cerebral media</a:t>
            </a:r>
            <a:endParaRPr lang="es-ES" b="1" dirty="0"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51845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4" y="1484784"/>
            <a:ext cx="54897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86274"/>
              </p:ext>
            </p:extLst>
          </p:nvPr>
        </p:nvGraphicFramePr>
        <p:xfrm>
          <a:off x="0" y="0"/>
          <a:ext cx="9144000" cy="1702386"/>
        </p:xfrm>
        <a:graphic>
          <a:graphicData uri="http://schemas.openxmlformats.org/drawingml/2006/table">
            <a:tbl>
              <a:tblPr firstRow="1" firstCol="1" bandRow="1"/>
              <a:tblGrid>
                <a:gridCol w="2324444"/>
                <a:gridCol w="4464496"/>
                <a:gridCol w="2355060"/>
              </a:tblGrid>
              <a:tr h="1702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TACI</a:t>
                      </a:r>
                      <a:r>
                        <a:rPr lang="es-E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: infarto total de la circulación anterior.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DISFUNCIÓN CORTICAL </a:t>
                      </a:r>
                      <a:r>
                        <a:rPr lang="es-E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(afasias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discalculia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alteración </a:t>
                      </a:r>
                      <a:r>
                        <a:rPr lang="es-E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visuoespacial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HEMIANOPSIA HOMÓNIMA.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DÉFICIT MOTOR y/o SENSITIVO</a:t>
                      </a:r>
                      <a:r>
                        <a:rPr lang="es-E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al menos dos regiones.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Territorio superficial y profundo de </a:t>
                      </a:r>
                      <a:r>
                        <a:rPr lang="es-E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ACM +/ ACA.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89593"/>
              </p:ext>
            </p:extLst>
          </p:nvPr>
        </p:nvGraphicFramePr>
        <p:xfrm>
          <a:off x="3098" y="1700808"/>
          <a:ext cx="9147816" cy="498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569"/>
                <a:gridCol w="6804247"/>
              </a:tblGrid>
              <a:tr h="85001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DISFUNCIÓN CORTICAL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Afasia</a:t>
                      </a:r>
                      <a:r>
                        <a:rPr lang="es-ES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de Broca, </a:t>
                      </a:r>
                      <a:r>
                        <a:rPr lang="es-ES" sz="18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Wernike</a:t>
                      </a:r>
                      <a:r>
                        <a:rPr lang="es-ES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o global </a:t>
                      </a: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(dependiendo extensión) (en hemisferio dominante)</a:t>
                      </a:r>
                      <a:endParaRPr lang="es-ES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s-E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Anosognosia</a:t>
                      </a:r>
                      <a:r>
                        <a:rPr lang="es-E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s-E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asomatognosia</a:t>
                      </a:r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(si el hemisferio no dominante está afectado).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endParaRPr lang="es-ES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34541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HEMIANOPSIA HOMÓNIMA</a:t>
                      </a:r>
                    </a:p>
                    <a:p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Contralateral</a:t>
                      </a:r>
                      <a:endParaRPr lang="es-ES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15604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DÉFICIT MOTOR y/o SENSITIVO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Hemiparesia</a:t>
                      </a: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s-ES" sz="18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s-ES" sz="18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emihipoestesia</a:t>
                      </a:r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contralateral,</a:t>
                      </a: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predominio FACIOBRAQUIAL.</a:t>
                      </a:r>
                      <a:endParaRPr lang="es-ES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156047">
                <a:tc>
                  <a:txBody>
                    <a:bodyPr/>
                    <a:lstStyle/>
                    <a:p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Desviación</a:t>
                      </a: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s-ES" sz="18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oculocefálica</a:t>
                      </a: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hacia el hemisferio afecto.</a:t>
                      </a:r>
                      <a:endParaRPr lang="es-ES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s-E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Conservación</a:t>
                      </a:r>
                      <a:r>
                        <a:rPr lang="es-E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ROC y ROV (tronco indemne).</a:t>
                      </a:r>
                      <a:endParaRPr lang="es-ES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4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7"/>
            <a:ext cx="8229600" cy="884617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Arteria cerebral posterior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96855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8608"/>
            <a:ext cx="3600400" cy="49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82893"/>
              </p:ext>
            </p:extLst>
          </p:nvPr>
        </p:nvGraphicFramePr>
        <p:xfrm>
          <a:off x="5114" y="1502707"/>
          <a:ext cx="9147816" cy="254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569"/>
                <a:gridCol w="6804247"/>
              </a:tblGrid>
              <a:tr h="85001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DISFUNCIÓN CORTICAL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Alexia sin agrafia</a:t>
                      </a: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s-ES" sz="18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acalculia</a:t>
                      </a: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None/>
                      </a:pPr>
                      <a:r>
                        <a:rPr lang="es-ES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(Alexia con agrafia es de ACM)</a:t>
                      </a:r>
                      <a:endParaRPr lang="es-ES" sz="18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34541">
                <a:tc gridSpan="2"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HEMIANOPSIA HOMÓNIMA</a:t>
                      </a:r>
                      <a:r>
                        <a:rPr lang="es-ES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s-ES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CONTRALATERAL y </a:t>
                      </a:r>
                      <a:r>
                        <a:rPr lang="es-ES" b="1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respecto macular</a:t>
                      </a:r>
                      <a:endParaRPr lang="es-ES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15604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SDR</a:t>
                      </a:r>
                      <a:r>
                        <a:rPr lang="es-ES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TALÁMICO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HEMIANESTESIA</a:t>
                      </a:r>
                      <a:r>
                        <a:rPr lang="es-E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CONTRALATERAL, HIPERPATÍA o DOLOR EN HEMICUERPO AFECTO y MOV. PSEUDOATETOIDES en mano.</a:t>
                      </a:r>
                      <a:endParaRPr lang="es-ES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228184" y="1124744"/>
            <a:ext cx="259228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  <a:latin typeface="Comic Sans MS" pitchFamily="66" charset="0"/>
              </a:rPr>
              <a:t>Alexia: </a:t>
            </a:r>
            <a:r>
              <a:rPr lang="es-ES" b="1" dirty="0" err="1" smtClean="0">
                <a:solidFill>
                  <a:srgbClr val="FFC000"/>
                </a:solidFill>
                <a:latin typeface="Comic Sans MS" pitchFamily="66" charset="0"/>
              </a:rPr>
              <a:t>tno</a:t>
            </a:r>
            <a:r>
              <a:rPr lang="es-ES" b="1" dirty="0" smtClean="0">
                <a:solidFill>
                  <a:srgbClr val="FFC000"/>
                </a:solidFill>
                <a:latin typeface="Comic Sans MS" pitchFamily="66" charset="0"/>
              </a:rPr>
              <a:t> de la lectura, preserva la escritura y cálculo</a:t>
            </a:r>
            <a:endParaRPr lang="es-ES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ACA / ACM / ACP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77018"/>
              </p:ext>
            </p:extLst>
          </p:nvPr>
        </p:nvGraphicFramePr>
        <p:xfrm>
          <a:off x="539551" y="1988840"/>
          <a:ext cx="8064897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61506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Comic Sans MS" pitchFamily="66" charset="0"/>
                        </a:rPr>
                        <a:t>ACA</a:t>
                      </a:r>
                      <a:endParaRPr lang="es-ES" sz="2400" dirty="0">
                        <a:solidFill>
                          <a:schemeClr val="accent6">
                            <a:lumMod val="9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Comic Sans MS" pitchFamily="66" charset="0"/>
                        </a:rPr>
                        <a:t>ACM</a:t>
                      </a:r>
                      <a:endParaRPr lang="es-ES" sz="2400" dirty="0">
                        <a:solidFill>
                          <a:schemeClr val="accent6">
                            <a:lumMod val="9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Comic Sans MS" pitchFamily="66" charset="0"/>
                        </a:rPr>
                        <a:t>ACP</a:t>
                      </a:r>
                      <a:endParaRPr lang="es-ES" sz="2400" dirty="0">
                        <a:solidFill>
                          <a:schemeClr val="accent6">
                            <a:lumMod val="9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337260">
                <a:tc>
                  <a:txBody>
                    <a:bodyPr/>
                    <a:lstStyle/>
                    <a:p>
                      <a:r>
                        <a:rPr lang="es-ES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Hemiparesia</a:t>
                      </a:r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CRURAL contralateral</a:t>
                      </a:r>
                    </a:p>
                    <a:p>
                      <a:endParaRPr lang="es-ES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endParaRPr lang="es-ES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SIN HEMIANOPSIA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Hemiparesia</a:t>
                      </a:r>
                      <a:r>
                        <a:rPr lang="es-ES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FACIOBRAQUIAL</a:t>
                      </a:r>
                    </a:p>
                    <a:p>
                      <a:r>
                        <a:rPr lang="es-ES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contralateral</a:t>
                      </a:r>
                    </a:p>
                    <a:p>
                      <a:endParaRPr lang="es-ES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ES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HEMIANOPSIA HOMÓNIMA contralateral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SIN HEMIPARESIA</a:t>
                      </a:r>
                    </a:p>
                    <a:p>
                      <a:endParaRPr lang="es-ES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endParaRPr lang="es-ES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endParaRPr lang="es-ES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HEMIANOPSIA HOMÓNIMA</a:t>
                      </a:r>
                      <a:r>
                        <a:rPr lang="es-ES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contralateral y RESPETO MACULAR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4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SISTEMA VERTEBRO-BASILAR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0963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35577"/>
              </p:ext>
            </p:extLst>
          </p:nvPr>
        </p:nvGraphicFramePr>
        <p:xfrm>
          <a:off x="0" y="0"/>
          <a:ext cx="9144000" cy="1478105"/>
        </p:xfrm>
        <a:graphic>
          <a:graphicData uri="http://schemas.openxmlformats.org/drawingml/2006/table">
            <a:tbl>
              <a:tblPr firstRow="1" firstCol="1" bandRow="1"/>
              <a:tblGrid>
                <a:gridCol w="2324444"/>
                <a:gridCol w="4464496"/>
                <a:gridCol w="2355060"/>
              </a:tblGrid>
              <a:tr h="14781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POCI</a:t>
                      </a:r>
                      <a:r>
                        <a:rPr lang="es-E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: infarto de la circulación posterior. 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Parálisis de </a:t>
                      </a:r>
                      <a:r>
                        <a:rPr lang="es-E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pares craneales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alteraciones </a:t>
                      </a:r>
                      <a:r>
                        <a:rPr lang="es-E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oculomotoras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síndrome </a:t>
                      </a:r>
                      <a:r>
                        <a:rPr lang="es-E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cerebeloso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hemianopsia homónima aislada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déficti</a:t>
                      </a:r>
                      <a:r>
                        <a:rPr lang="es-E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motor o sensitivo.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Territorio </a:t>
                      </a:r>
                      <a:r>
                        <a:rPr lang="es-ES" sz="2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vertebrobasilar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248472" cy="506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551723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BA169F"/>
                </a:solidFill>
                <a:latin typeface="Comic Sans MS" pitchFamily="66" charset="0"/>
              </a:rPr>
              <a:t>TROCOENCÉFALO </a:t>
            </a:r>
          </a:p>
          <a:p>
            <a:r>
              <a:rPr lang="es-ES" b="1" dirty="0" smtClean="0">
                <a:solidFill>
                  <a:srgbClr val="BA169F"/>
                </a:solidFill>
                <a:latin typeface="Comic Sans MS" pitchFamily="66" charset="0"/>
              </a:rPr>
              <a:t>CEREBELO </a:t>
            </a:r>
          </a:p>
          <a:p>
            <a:r>
              <a:rPr lang="es-ES" b="1" dirty="0" smtClean="0">
                <a:solidFill>
                  <a:srgbClr val="BA169F"/>
                </a:solidFill>
                <a:latin typeface="Comic Sans MS" pitchFamily="66" charset="0"/>
              </a:rPr>
              <a:t>CEREBRO POSTERIOR</a:t>
            </a:r>
            <a:endParaRPr lang="es-ES" b="1" dirty="0">
              <a:solidFill>
                <a:srgbClr val="BA169F"/>
              </a:solidFill>
              <a:latin typeface="Comic Sans MS" pitchFamily="66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80025"/>
              </p:ext>
            </p:extLst>
          </p:nvPr>
        </p:nvGraphicFramePr>
        <p:xfrm>
          <a:off x="3098" y="1700808"/>
          <a:ext cx="9147816" cy="4707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569"/>
                <a:gridCol w="6804247"/>
              </a:tblGrid>
              <a:tr h="85001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«SÍNDROMES </a:t>
                      </a:r>
                    </a:p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CRUZADOS»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s-E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HEMIPARESIA o HEMIHIPOESTESIA CONTRALATERAL.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s-E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Afectación IPSILATERAL PAR CRANEAL: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s-E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I y II: no llegan a tronco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s-E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III y IV: mesencéfalo.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s-E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V-VI-VII-VIII: protuberancia.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s-E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IX-X-XI-XII: bulbo.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endParaRPr lang="es-ES" sz="1400" b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endParaRPr lang="es-ES" sz="1400" b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850017">
                <a:tc>
                  <a:txBody>
                    <a:bodyPr/>
                    <a:lstStyle/>
                    <a:p>
                      <a:r>
                        <a:rPr lang="es-ES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Sdr</a:t>
                      </a:r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s-ES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cerebeloso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ATAXIA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85001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HEMIANOPSIA HOMÓNIMA AISLADA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endParaRPr lang="es-ES" sz="1400" b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0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INFARTOS LACUNARES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7199"/>
              </p:ext>
            </p:extLst>
          </p:nvPr>
        </p:nvGraphicFramePr>
        <p:xfrm>
          <a:off x="28600" y="2276872"/>
          <a:ext cx="9144000" cy="1622059"/>
        </p:xfrm>
        <a:graphic>
          <a:graphicData uri="http://schemas.openxmlformats.org/drawingml/2006/table">
            <a:tbl>
              <a:tblPr firstRow="1" firstCol="1" bandRow="1"/>
              <a:tblGrid>
                <a:gridCol w="2324444"/>
                <a:gridCol w="4464496"/>
                <a:gridCol w="2355060"/>
              </a:tblGrid>
              <a:tr h="1622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LACI</a:t>
                      </a:r>
                      <a:r>
                        <a:rPr lang="es-E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s-E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infarto </a:t>
                      </a:r>
                      <a:r>
                        <a:rPr lang="es-ES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lacunar</a:t>
                      </a:r>
                      <a:endParaRPr lang="es-E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Síndrome motor puro.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Síndrome sensitivo puro.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Síndrome sensitivo-motor.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Ataxia-</a:t>
                      </a:r>
                      <a:r>
                        <a:rPr lang="es-E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hemiparesia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Disartria-mano torpe.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Arterias perforantes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87576"/>
              </p:ext>
            </p:extLst>
          </p:nvPr>
        </p:nvGraphicFramePr>
        <p:xfrm>
          <a:off x="3203848" y="4509120"/>
          <a:ext cx="266429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&lt;</a:t>
                      </a:r>
                      <a:r>
                        <a:rPr lang="es-E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1,5 cm</a:t>
                      </a:r>
                    </a:p>
                    <a:p>
                      <a:r>
                        <a:rPr lang="es-E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SUBCORTICALES</a:t>
                      </a:r>
                    </a:p>
                    <a:p>
                      <a:r>
                        <a:rPr lang="es-E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FRCV : HTA*</a:t>
                      </a:r>
                    </a:p>
                    <a:p>
                      <a:endParaRPr lang="es-E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92D050"/>
                </a:solidFill>
                <a:latin typeface="Comic Sans MS" pitchFamily="66" charset="0"/>
              </a:rPr>
              <a:t>DIAGNÓSTICO INICIAL ICTUS</a:t>
            </a:r>
            <a:endParaRPr lang="es-ES" sz="36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28684"/>
              </p:ext>
            </p:extLst>
          </p:nvPr>
        </p:nvGraphicFramePr>
        <p:xfrm>
          <a:off x="395536" y="1628800"/>
          <a:ext cx="8496944" cy="4888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769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HACEN SOSPECHAR…</a:t>
                      </a:r>
                      <a:endParaRPr lang="es-ES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HACEN DUDAR…</a:t>
                      </a:r>
                      <a:endParaRPr lang="es-ES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16844"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Inicio </a:t>
                      </a: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brusco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suele asociar pérdida de conocimiento.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es-ES" sz="180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Afectación en funciones cerebrales: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Cortical (afasias,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discalculia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, alteración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visuoespacial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Hemianopsia homónima.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Déficit motor y/o sensitivo en al menos dos regiones.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Parálisis de pares craneales, alteraciones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oculomotoras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, síndrome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cerebeloso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/>
                      <a:endParaRPr kumimoji="0" lang="es-ES" sz="180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Síndrome </a:t>
                      </a:r>
                      <a:r>
                        <a:rPr kumimoji="0"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lacunares</a:t>
                      </a: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Forma de inicio </a:t>
                      </a: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progresiva.</a:t>
                      </a:r>
                      <a:endParaRPr kumimoji="0" lang="es-ES" sz="1800" b="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Presentación con </a:t>
                      </a:r>
                      <a:r>
                        <a:rPr kumimoji="0" lang="es-ES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pérdida de conocimiento</a:t>
                      </a:r>
                      <a:r>
                        <a:rPr kumimoji="0" lang="es-ES" sz="18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sin </a:t>
                      </a:r>
                      <a:r>
                        <a:rPr kumimoji="0" lang="es-ES" sz="1800" kern="12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focalidad</a:t>
                      </a:r>
                      <a:r>
                        <a:rPr kumimoji="0" lang="es-ES" sz="18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posterior.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Trastorno </a:t>
                      </a: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sensitivo aislado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Ausencia de parálisis facial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en presencia de déficit motor.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Crisis epiléptica al inicio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ES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7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3183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92D050"/>
                </a:solidFill>
                <a:latin typeface="Comic Sans MS" pitchFamily="66" charset="0"/>
              </a:rPr>
              <a:t>ACVA ISQUÉMICO/HEMORRÁGICO</a:t>
            </a:r>
            <a:endParaRPr lang="es-ES" sz="32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399745"/>
              </p:ext>
            </p:extLst>
          </p:nvPr>
        </p:nvGraphicFramePr>
        <p:xfrm>
          <a:off x="457200" y="1646238"/>
          <a:ext cx="8229600" cy="393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ISQUÉMICO</a:t>
                      </a:r>
                      <a:endParaRPr lang="es-ES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HEMORRÁGICO</a:t>
                      </a:r>
                      <a:endParaRPr lang="es-ES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Síntomas que aparecen durante la </a:t>
                      </a: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noche, al levantarse por la mañana o en la primera micción. </a:t>
                      </a:r>
                      <a:endParaRPr lang="es-ES" sz="14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Progresión en </a:t>
                      </a: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horas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  <a:endParaRPr lang="es-ES" sz="14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Antecedentes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de AIT, cardiopatía isquémica, claudicación intermitente, fibrilación auricular. </a:t>
                      </a:r>
                      <a:endParaRPr lang="es-ES" sz="14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s-ES" sz="1800" b="1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Valvulopatía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conocida.</a:t>
                      </a:r>
                      <a:endParaRPr lang="es-ES" sz="14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Cefalea brusca e intensa.</a:t>
                      </a:r>
                      <a:endParaRPr lang="es-ES" sz="14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Deterioro del estado de conciencia </a:t>
                      </a: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mantenido o progresivo.</a:t>
                      </a:r>
                      <a:endParaRPr lang="es-ES" sz="14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Vómitos sin vértigo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  <a:endParaRPr lang="es-ES" sz="14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Rigidez de nuca.</a:t>
                      </a:r>
                      <a:endParaRPr lang="es-ES" sz="14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Antecedentes </a:t>
                      </a:r>
                      <a:r>
                        <a:rPr lang="es-ES" sz="18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de hipertensión arterial grave, alcoholismo, tratamiento anticoagulante. </a:t>
                      </a:r>
                      <a:endParaRPr lang="es-ES" sz="14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s-ES" sz="18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Cuadro desencadenado por </a:t>
                      </a: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maniobras de </a:t>
                      </a:r>
                      <a:r>
                        <a:rPr lang="es-ES" sz="1800" b="1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Valsalva</a:t>
                      </a:r>
                      <a:r>
                        <a:rPr lang="es-ES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  <a:endParaRPr lang="es-ES" sz="14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1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CÓDIGO ICTUS EXTREMADURA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mic Sans MS" pitchFamily="66" charset="0"/>
              </a:rPr>
              <a:t>HOSPITAL NIVEL 1-A (HIC): </a:t>
            </a:r>
            <a:r>
              <a:rPr lang="es-ES" dirty="0" smtClean="0">
                <a:latin typeface="Comic Sans MS" pitchFamily="66" charset="0"/>
              </a:rPr>
              <a:t>dx y </a:t>
            </a:r>
            <a:r>
              <a:rPr lang="es-ES" dirty="0" err="1" smtClean="0">
                <a:latin typeface="Comic Sans MS" pitchFamily="66" charset="0"/>
              </a:rPr>
              <a:t>tto</a:t>
            </a:r>
            <a:r>
              <a:rPr lang="es-ES" dirty="0" smtClean="0">
                <a:latin typeface="Comic Sans MS" pitchFamily="66" charset="0"/>
              </a:rPr>
              <a:t> (</a:t>
            </a:r>
            <a:r>
              <a:rPr lang="es-ES" dirty="0" err="1" smtClean="0">
                <a:latin typeface="Comic Sans MS" pitchFamily="66" charset="0"/>
              </a:rPr>
              <a:t>neurointervencionismo</a:t>
            </a:r>
            <a:r>
              <a:rPr lang="es-ES" dirty="0" smtClean="0">
                <a:latin typeface="Comic Sans MS" pitchFamily="66" charset="0"/>
              </a:rPr>
              <a:t>).</a:t>
            </a:r>
          </a:p>
          <a:p>
            <a:r>
              <a:rPr lang="es-ES" dirty="0" smtClean="0">
                <a:solidFill>
                  <a:srgbClr val="00B050"/>
                </a:solidFill>
                <a:latin typeface="Comic Sans MS" pitchFamily="66" charset="0"/>
              </a:rPr>
              <a:t>HOSPITAL NIVEL 1-B(CC): </a:t>
            </a:r>
            <a:r>
              <a:rPr lang="es-ES" dirty="0" smtClean="0">
                <a:latin typeface="Comic Sans MS" pitchFamily="66" charset="0"/>
              </a:rPr>
              <a:t>no </a:t>
            </a:r>
            <a:r>
              <a:rPr lang="es-ES" dirty="0" err="1" smtClean="0">
                <a:latin typeface="Comic Sans MS" pitchFamily="66" charset="0"/>
              </a:rPr>
              <a:t>tto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endovascular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I.hemorrágico</a:t>
            </a:r>
            <a:r>
              <a:rPr lang="es-ES" dirty="0" smtClean="0">
                <a:latin typeface="Comic Sans MS" pitchFamily="66" charset="0"/>
              </a:rPr>
              <a:t>. </a:t>
            </a:r>
          </a:p>
          <a:p>
            <a:r>
              <a:rPr lang="es-ES" dirty="0" smtClean="0">
                <a:solidFill>
                  <a:srgbClr val="00B050"/>
                </a:solidFill>
                <a:latin typeface="Comic Sans MS" pitchFamily="66" charset="0"/>
              </a:rPr>
              <a:t>HOSPITAL NIVEL 2 (Mérida y Plasencia): </a:t>
            </a:r>
            <a:r>
              <a:rPr lang="es-ES" dirty="0" smtClean="0">
                <a:latin typeface="Comic Sans MS" pitchFamily="66" charset="0"/>
              </a:rPr>
              <a:t>equipo Ictus L-V (mañanas).</a:t>
            </a:r>
          </a:p>
          <a:p>
            <a:pPr lvl="0"/>
            <a:r>
              <a:rPr lang="es-ES" dirty="0" smtClean="0">
                <a:solidFill>
                  <a:srgbClr val="00B050"/>
                </a:solidFill>
                <a:latin typeface="Comic Sans MS" pitchFamily="66" charset="0"/>
              </a:rPr>
              <a:t>HOSPITALES NIVEL 3: TELEICTUS: </a:t>
            </a:r>
            <a:r>
              <a:rPr lang="es-ES" b="1" dirty="0">
                <a:latin typeface="Comic Sans MS" pitchFamily="66" charset="0"/>
              </a:rPr>
              <a:t>Hospital de </a:t>
            </a:r>
            <a:r>
              <a:rPr lang="es-ES" b="1" dirty="0" smtClean="0">
                <a:latin typeface="Comic Sans MS" pitchFamily="66" charset="0"/>
              </a:rPr>
              <a:t>Mérida, Tierra de Barros, Llerena, Zafra, DB-</a:t>
            </a:r>
            <a:r>
              <a:rPr lang="es-ES" b="1" dirty="0" err="1" smtClean="0">
                <a:latin typeface="Comic Sans MS" pitchFamily="66" charset="0"/>
              </a:rPr>
              <a:t>Vva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Talarrubias</a:t>
            </a:r>
            <a:r>
              <a:rPr lang="es-ES" b="1" dirty="0" smtClean="0">
                <a:latin typeface="Comic Sans MS" pitchFamily="66" charset="0"/>
              </a:rPr>
              <a:t>, Plasencia, </a:t>
            </a:r>
            <a:r>
              <a:rPr lang="es-ES" b="1" dirty="0" err="1" smtClean="0">
                <a:latin typeface="Comic Sans MS" pitchFamily="66" charset="0"/>
              </a:rPr>
              <a:t>Navalmoral</a:t>
            </a:r>
            <a:r>
              <a:rPr lang="es-ES" b="1" dirty="0" smtClean="0">
                <a:latin typeface="Comic Sans MS" pitchFamily="66" charset="0"/>
              </a:rPr>
              <a:t>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384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ACTIVACIÓN CÓDIGO ICTUS 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078907"/>
          </a:xfrm>
        </p:spPr>
        <p:txBody>
          <a:bodyPr/>
          <a:lstStyle/>
          <a:p>
            <a:pPr lvl="0"/>
            <a:r>
              <a:rPr lang="es-ES" sz="2400" u="sng" dirty="0">
                <a:solidFill>
                  <a:schemeClr val="accent1"/>
                </a:solidFill>
                <a:latin typeface="Comic Sans MS" pitchFamily="66" charset="0"/>
              </a:rPr>
              <a:t>Déficit neurológico focal agudo objetivable</a:t>
            </a:r>
            <a:r>
              <a:rPr lang="es-ES" sz="24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s-ES" sz="2400" dirty="0">
                <a:latin typeface="Comic Sans MS" pitchFamily="66" charset="0"/>
              </a:rPr>
              <a:t>(SIN LÍMITE DE EDAD).</a:t>
            </a:r>
          </a:p>
          <a:p>
            <a:pPr lvl="0"/>
            <a:r>
              <a:rPr lang="es-ES" sz="2400" u="sng" dirty="0">
                <a:solidFill>
                  <a:schemeClr val="accent1"/>
                </a:solidFill>
                <a:latin typeface="Comic Sans MS" pitchFamily="66" charset="0"/>
              </a:rPr>
              <a:t>De menos de 8h de evolución</a:t>
            </a:r>
            <a:r>
              <a:rPr lang="es-ES" sz="24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s-ES" sz="2400" dirty="0">
                <a:latin typeface="Comic Sans MS" pitchFamily="66" charset="0"/>
              </a:rPr>
              <a:t>(los ictus de más de 8h de evolución serán trasladados lo antes posible al centro hospitalario que corresponda sin activar el Código Ictus).</a:t>
            </a:r>
          </a:p>
          <a:p>
            <a:pPr lvl="0"/>
            <a:r>
              <a:rPr lang="es-ES" sz="2400" dirty="0">
                <a:latin typeface="Comic Sans MS" pitchFamily="66" charset="0"/>
              </a:rPr>
              <a:t>Ictus con </a:t>
            </a:r>
            <a:r>
              <a:rPr lang="es-ES" sz="2400" u="sng" dirty="0">
                <a:solidFill>
                  <a:schemeClr val="accent1"/>
                </a:solidFill>
                <a:latin typeface="Comic Sans MS" pitchFamily="66" charset="0"/>
              </a:rPr>
              <a:t>hora de inicio desconocida o Ictus del despertar</a:t>
            </a:r>
            <a:r>
              <a:rPr lang="es-ES" sz="2400" dirty="0">
                <a:solidFill>
                  <a:schemeClr val="accent1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494116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CRITERIOS DE EXCLUSIÓN:</a:t>
            </a:r>
          </a:p>
          <a:p>
            <a:pPr marL="285750" lvl="0" indent="-285750"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Demencia </a:t>
            </a:r>
            <a:r>
              <a:rPr lang="es-ES" b="1" dirty="0">
                <a:latin typeface="Comic Sans MS" pitchFamily="66" charset="0"/>
              </a:rPr>
              <a:t>moderada o grave </a:t>
            </a:r>
            <a:r>
              <a:rPr lang="es-ES" b="1" dirty="0" smtClean="0">
                <a:latin typeface="Comic Sans MS" pitchFamily="66" charset="0"/>
              </a:rPr>
              <a:t>conocida.</a:t>
            </a:r>
          </a:p>
          <a:p>
            <a:pPr marL="285750" lvl="0" indent="-285750"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Enfermedad </a:t>
            </a:r>
            <a:r>
              <a:rPr lang="es-ES" b="1" dirty="0">
                <a:latin typeface="Comic Sans MS" pitchFamily="66" charset="0"/>
              </a:rPr>
              <a:t>terminal.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573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638747"/>
          </a:xfrm>
        </p:spPr>
        <p:txBody>
          <a:bodyPr>
            <a:normAutofit lnSpcReduction="10000"/>
          </a:bodyPr>
          <a:lstStyle/>
          <a:p>
            <a:r>
              <a:rPr lang="es-ES" sz="2800" dirty="0">
                <a:latin typeface="Comic Sans MS" pitchFamily="66" charset="0"/>
              </a:rPr>
              <a:t>T</a:t>
            </a:r>
            <a:r>
              <a:rPr lang="es-ES" sz="2800" dirty="0" smtClean="0">
                <a:latin typeface="Comic Sans MS" pitchFamily="66" charset="0"/>
              </a:rPr>
              <a:t>rastorno </a:t>
            </a:r>
            <a:r>
              <a:rPr lang="es-ES" sz="2800" dirty="0">
                <a:latin typeface="Comic Sans MS" pitchFamily="66" charset="0"/>
              </a:rPr>
              <a:t>brusco del flujo sanguíneo cerebral que altera, de forma transitoria o permanente, la función de una determinada región </a:t>
            </a:r>
            <a:r>
              <a:rPr lang="es-ES" sz="2800" dirty="0" smtClean="0">
                <a:latin typeface="Comic Sans MS" pitchFamily="66" charset="0"/>
              </a:rPr>
              <a:t>del encéfalo.</a:t>
            </a:r>
          </a:p>
          <a:p>
            <a:endParaRPr lang="es-ES" sz="2400" dirty="0"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effectLst/>
                <a:latin typeface="Comic Sans MS" pitchFamily="66" charset="0"/>
              </a:rPr>
              <a:t>DEFINICIÓN</a:t>
            </a:r>
            <a:endParaRPr lang="es-ES" b="1" dirty="0">
              <a:effectLst/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255641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3200" b="1" dirty="0" smtClean="0">
                <a:latin typeface="Comic Sans MS" pitchFamily="66" charset="0"/>
              </a:rPr>
              <a:t>ACV ISQUÉMICO (80-85%).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3200" b="1" dirty="0" smtClean="0">
                <a:latin typeface="Comic Sans MS" pitchFamily="66" charset="0"/>
              </a:rPr>
              <a:t>ACV HEMORRÁGICO (15-20%).</a:t>
            </a:r>
            <a:endParaRPr lang="es-E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ESCALA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RANKINm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0" y="1772816"/>
            <a:ext cx="7488833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5949280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&gt; 2: contraindicación </a:t>
            </a:r>
            <a:r>
              <a:rPr lang="es-ES" sz="24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trombolisis</a:t>
            </a: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y </a:t>
            </a:r>
            <a:r>
              <a:rPr lang="es-ES" sz="24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trombectomia</a:t>
            </a: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s-ES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C000"/>
                </a:solidFill>
                <a:latin typeface="Comic Sans MS" pitchFamily="66" charset="0"/>
              </a:rPr>
              <a:t>ESTIMACIÓN DE TIEMPOS</a:t>
            </a:r>
            <a:endParaRPr lang="es-ES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78204"/>
              </p:ext>
            </p:extLst>
          </p:nvPr>
        </p:nvGraphicFramePr>
        <p:xfrm>
          <a:off x="899592" y="1628800"/>
          <a:ext cx="7424990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4963165"/>
                <a:gridCol w="2461825"/>
              </a:tblGrid>
              <a:tr h="26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ACTIVIDAD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TIEMPO ACUMULADO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Llegada a urgencias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min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TRIAJE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min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Valoración por médico de Urgencias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min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Solicitud analíticas y TC craneal 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min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Realización analíticas y TC craneal 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min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Activación línea “</a:t>
                      </a:r>
                      <a:r>
                        <a:rPr lang="es-ES" sz="16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Teleictus</a:t>
                      </a: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 hospital remoto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min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Comunicación telefónica preliminar 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 min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Inicio comunicación audiovisual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 min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6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Exploración NIHSS y revisión TC, diagnóstico ictus establecido e indicación tratamiento 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 min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Administración tratamiento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 min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6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Admisión o traslado a hospital receptor y fin de la consulta “teleictus”.</a:t>
                      </a:r>
                      <a:endParaRPr lang="es-ES" sz="16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 min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Consulta de los datos indicados por neurólogo</a:t>
                      </a:r>
                      <a:endParaRPr lang="es-ES" sz="16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 min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6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 es preciso nueva consulta al Neurólogo antes de su traslado </a:t>
                      </a:r>
                      <a:endParaRPr lang="es-ES" sz="16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 min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2º PASO…</a:t>
            </a:r>
            <a:endParaRPr lang="es-ES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638747"/>
          </a:xfrm>
        </p:spPr>
        <p:txBody>
          <a:bodyPr/>
          <a:lstStyle/>
          <a:p>
            <a:r>
              <a:rPr lang="es-ES" sz="2400" dirty="0" smtClean="0">
                <a:latin typeface="Comic Sans MS" pitchFamily="66" charset="0"/>
              </a:rPr>
              <a:t>Hora en la que el paciente fue visto por última vez sin síntomas. </a:t>
            </a:r>
          </a:p>
          <a:p>
            <a:r>
              <a:rPr lang="es-ES" sz="2400" dirty="0" smtClean="0">
                <a:latin typeface="Comic Sans MS" pitchFamily="66" charset="0"/>
              </a:rPr>
              <a:t>Síntomas y signos: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1942"/>
              </p:ext>
            </p:extLst>
          </p:nvPr>
        </p:nvGraphicFramePr>
        <p:xfrm>
          <a:off x="1043608" y="2996952"/>
          <a:ext cx="7416824" cy="3259836"/>
        </p:xfrm>
        <a:graphic>
          <a:graphicData uri="http://schemas.openxmlformats.org/drawingml/2006/table">
            <a:tbl>
              <a:tblPr firstRow="1" firstCol="1" bandRow="1"/>
              <a:tblGrid>
                <a:gridCol w="74168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ESCALA PREHOSPITALARIA DE CINCINNATI:</a:t>
                      </a:r>
                      <a:endParaRPr lang="es-ES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Asimetría facial</a:t>
                      </a:r>
                      <a:r>
                        <a:rPr lang="es-E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(haga que el paciente muestre los dientes o sonría)</a:t>
                      </a:r>
                      <a:endParaRPr lang="es-ES" sz="11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Normal: ambos lados de la cara se mueven de forma simétrica.</a:t>
                      </a:r>
                      <a:endParaRPr lang="es-E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Anormal: un lado de la cara no se mueve tan bien como el otro.</a:t>
                      </a:r>
                      <a:endParaRPr lang="es-E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Fuerza en los brazos</a:t>
                      </a:r>
                      <a:r>
                        <a:rPr lang="es-E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(el paciente cierra los ojos y mantiene ambos brazos extendidos, con las almas de las manos hacia abajo, durante 10 segundos):</a:t>
                      </a:r>
                      <a:endParaRPr lang="es-ES" sz="11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Normal: ambos brazos se mueven igual, o no se mueven (otros hallazgos, como prensión de manos en pronación, pueden ser útiles).</a:t>
                      </a:r>
                      <a:endParaRPr lang="es-E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Anormal: un brazo no se mueve o cae respecto al otro.</a:t>
                      </a:r>
                      <a:endParaRPr lang="es-E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Habla</a:t>
                      </a:r>
                      <a:r>
                        <a:rPr lang="es-ES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(pedir al paciente que repita una frase):</a:t>
                      </a:r>
                      <a:endParaRPr lang="es-ES" sz="11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Normal: el paciente utiliza las palabras correctas, sin farfullar.</a:t>
                      </a:r>
                      <a:endParaRPr lang="es-E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Anormal: el paciente arrastra las palabras, utiliza palabras incorrectas o no puede hablar.</a:t>
                      </a:r>
                      <a:endParaRPr lang="es-E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4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C000"/>
                </a:solidFill>
              </a:rPr>
              <a:t>ESCALA </a:t>
            </a:r>
            <a:br>
              <a:rPr lang="es-ES" dirty="0" smtClean="0">
                <a:solidFill>
                  <a:srgbClr val="FFC000"/>
                </a:solidFill>
              </a:rPr>
            </a:br>
            <a:r>
              <a:rPr lang="es-ES" dirty="0" smtClean="0">
                <a:solidFill>
                  <a:srgbClr val="FFC000"/>
                </a:solidFill>
              </a:rPr>
              <a:t>DE NIHSS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5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84168" y="23488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  <a:latin typeface="Comic Sans MS" pitchFamily="66" charset="0"/>
              </a:rPr>
              <a:t>&gt; 25: contraindicación </a:t>
            </a:r>
            <a:r>
              <a:rPr lang="es-ES" b="1" dirty="0" err="1" smtClean="0">
                <a:solidFill>
                  <a:srgbClr val="FFC000"/>
                </a:solidFill>
                <a:latin typeface="Comic Sans MS" pitchFamily="66" charset="0"/>
              </a:rPr>
              <a:t>fibrinolisis</a:t>
            </a:r>
            <a:r>
              <a:rPr lang="es-ES" b="1" dirty="0" smtClean="0">
                <a:solidFill>
                  <a:srgbClr val="FFC000"/>
                </a:solidFill>
                <a:latin typeface="Comic Sans MS" pitchFamily="66" charset="0"/>
              </a:rPr>
              <a:t>.</a:t>
            </a:r>
            <a:endParaRPr lang="es-ES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ESTABILIZACIÓN INICIAL</a:t>
            </a:r>
            <a:endParaRPr lang="es-ES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SatO2 </a:t>
            </a: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&gt; 95%.</a:t>
            </a:r>
          </a:p>
          <a:p>
            <a:r>
              <a:rPr lang="es-ES" b="1" dirty="0" smtClean="0">
                <a:latin typeface="Comic Sans MS" pitchFamily="66" charset="0"/>
              </a:rPr>
              <a:t>Cabecero incorporado.</a:t>
            </a: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TA &lt; 180-110 </a:t>
            </a:r>
            <a:r>
              <a:rPr lang="es-ES" b="1" dirty="0" err="1" smtClean="0">
                <a:solidFill>
                  <a:schemeClr val="accent1"/>
                </a:solidFill>
                <a:latin typeface="Comic Sans MS" pitchFamily="66" charset="0"/>
              </a:rPr>
              <a:t>mmHg</a:t>
            </a:r>
            <a:r>
              <a:rPr lang="es-ES" b="1" dirty="0" smtClean="0">
                <a:latin typeface="Comic Sans MS" pitchFamily="66" charset="0"/>
              </a:rPr>
              <a:t>: </a:t>
            </a:r>
            <a:r>
              <a:rPr lang="es-ES" b="1" dirty="0" err="1" smtClean="0">
                <a:latin typeface="Comic Sans MS" pitchFamily="66" charset="0"/>
              </a:rPr>
              <a:t>labetalol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urapidil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clevedipino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r>
              <a:rPr lang="es-ES" b="1" dirty="0" err="1" smtClean="0">
                <a:latin typeface="Comic Sans MS" pitchFamily="66" charset="0"/>
              </a:rPr>
              <a:t>Normotermia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&lt; 37,5ºC.</a:t>
            </a:r>
          </a:p>
          <a:p>
            <a:r>
              <a:rPr lang="es-ES" b="1" dirty="0" smtClean="0">
                <a:latin typeface="Comic Sans MS" pitchFamily="66" charset="0"/>
              </a:rPr>
              <a:t>Glucemia </a:t>
            </a: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80-180 mg/dl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r>
              <a:rPr lang="es-ES" b="1" dirty="0" smtClean="0">
                <a:latin typeface="Comic Sans MS" pitchFamily="66" charset="0"/>
              </a:rPr>
              <a:t>NO PUNCIÓN ARTERIAL. </a:t>
            </a:r>
          </a:p>
          <a:p>
            <a:r>
              <a:rPr lang="es-ES" b="1" dirty="0" smtClean="0">
                <a:latin typeface="Comic Sans MS" pitchFamily="66" charset="0"/>
              </a:rPr>
              <a:t>NO SONDAJE.</a:t>
            </a:r>
          </a:p>
          <a:p>
            <a:r>
              <a:rPr lang="es-ES" b="1" dirty="0" smtClean="0">
                <a:latin typeface="Comic Sans MS" pitchFamily="66" charset="0"/>
              </a:rPr>
              <a:t>NO S.GLUCOSADOS.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¿SOSPECHA OCLUSIÓN GRAN VASO?</a:t>
            </a:r>
            <a:endParaRPr lang="es-ES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es-ES" b="1" dirty="0">
                <a:solidFill>
                  <a:schemeClr val="accent1"/>
                </a:solidFill>
                <a:latin typeface="Comic Sans MS" pitchFamily="66" charset="0"/>
                <a:ea typeface="Calibri"/>
                <a:cs typeface="Times New Roman"/>
              </a:rPr>
              <a:t>Clínica compatible con ictus tipo PACI/TACI:</a:t>
            </a:r>
            <a:endParaRPr lang="es-ES" sz="2800" b="1" dirty="0">
              <a:solidFill>
                <a:schemeClr val="accent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690880" lvl="1" indent="-342900" algn="just">
              <a:lnSpc>
                <a:spcPct val="115000"/>
              </a:lnSpc>
              <a:buFont typeface="Symbol"/>
              <a:buChar char=""/>
            </a:pPr>
            <a:r>
              <a:rPr lang="es-ES" dirty="0">
                <a:latin typeface="Comic Sans MS" pitchFamily="66" charset="0"/>
                <a:ea typeface="Calibri"/>
                <a:cs typeface="Times New Roman"/>
              </a:rPr>
              <a:t>Disfunción cortical (afasia, </a:t>
            </a:r>
            <a:r>
              <a:rPr lang="es-ES" dirty="0" err="1">
                <a:latin typeface="Comic Sans MS" pitchFamily="66" charset="0"/>
                <a:ea typeface="Calibri"/>
                <a:cs typeface="Times New Roman"/>
              </a:rPr>
              <a:t>discalculia</a:t>
            </a:r>
            <a:r>
              <a:rPr lang="es-ES" dirty="0">
                <a:latin typeface="Comic Sans MS" pitchFamily="66" charset="0"/>
                <a:ea typeface="Calibri"/>
                <a:cs typeface="Times New Roman"/>
              </a:rPr>
              <a:t>, alteración </a:t>
            </a:r>
            <a:r>
              <a:rPr lang="es-ES" dirty="0" err="1">
                <a:latin typeface="Comic Sans MS" pitchFamily="66" charset="0"/>
                <a:ea typeface="Calibri"/>
                <a:cs typeface="Times New Roman"/>
              </a:rPr>
              <a:t>visuoespacial</a:t>
            </a:r>
            <a:r>
              <a:rPr lang="es-ES" dirty="0">
                <a:latin typeface="Comic Sans MS" pitchFamily="66" charset="0"/>
                <a:ea typeface="Calibri"/>
                <a:cs typeface="Times New Roman"/>
              </a:rPr>
              <a:t>).</a:t>
            </a:r>
            <a:endParaRPr lang="es-ES" sz="2200" dirty="0">
              <a:latin typeface="Comic Sans MS" pitchFamily="66" charset="0"/>
              <a:ea typeface="Calibri"/>
              <a:cs typeface="Times New Roman"/>
            </a:endParaRPr>
          </a:p>
          <a:p>
            <a:pPr marL="690880" lvl="1" indent="-342900" algn="just">
              <a:lnSpc>
                <a:spcPct val="115000"/>
              </a:lnSpc>
              <a:buFont typeface="Symbol"/>
              <a:buChar char=""/>
            </a:pPr>
            <a:r>
              <a:rPr lang="es-ES" dirty="0">
                <a:latin typeface="Comic Sans MS" pitchFamily="66" charset="0"/>
                <a:ea typeface="Calibri"/>
                <a:cs typeface="Times New Roman"/>
              </a:rPr>
              <a:t>Hemianopsia homónima.</a:t>
            </a:r>
            <a:endParaRPr lang="es-ES" sz="2200" dirty="0">
              <a:latin typeface="Comic Sans MS" pitchFamily="66" charset="0"/>
              <a:ea typeface="Calibri"/>
              <a:cs typeface="Times New Roman"/>
            </a:endParaRPr>
          </a:p>
          <a:p>
            <a:pPr marL="690880" lvl="1" indent="-342900" algn="just">
              <a:lnSpc>
                <a:spcPct val="115000"/>
              </a:lnSpc>
              <a:buFont typeface="Symbol"/>
              <a:buChar char=""/>
            </a:pPr>
            <a:r>
              <a:rPr lang="es-ES" dirty="0">
                <a:latin typeface="Comic Sans MS" pitchFamily="66" charset="0"/>
                <a:ea typeface="Calibri"/>
                <a:cs typeface="Times New Roman"/>
              </a:rPr>
              <a:t>Déficit motor y/o sensitivo en al menos dos regiones (casi siempre con afectación facial). </a:t>
            </a:r>
            <a:endParaRPr lang="es-ES" sz="2200" dirty="0">
              <a:latin typeface="Comic Sans MS" pitchFamily="66" charset="0"/>
              <a:ea typeface="Calibri"/>
              <a:cs typeface="Times New Roman"/>
            </a:endParaRPr>
          </a:p>
          <a:p>
            <a:pPr marL="690880" lvl="1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"/>
            </a:pPr>
            <a:r>
              <a:rPr lang="es-ES" dirty="0">
                <a:latin typeface="Comic Sans MS" pitchFamily="66" charset="0"/>
                <a:ea typeface="Calibri"/>
                <a:cs typeface="Times New Roman"/>
              </a:rPr>
              <a:t>Síntomas de afectación tipo POCI, sobre todo si asocia deterioro del nivel de consciencia +/- vértigo y afectación motor bilateral.</a:t>
            </a:r>
            <a:endParaRPr lang="es-ES" sz="2200" dirty="0">
              <a:latin typeface="Comic Sans MS" pitchFamily="66" charset="0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06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276872"/>
            <a:ext cx="1944216" cy="558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ESCALA </a:t>
            </a: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RACE: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¿SOSPECHA OCLUSIÓN GRAN VASO?</a:t>
            </a:r>
            <a:endParaRPr lang="es-ES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378552"/>
              </p:ext>
            </p:extLst>
          </p:nvPr>
        </p:nvGraphicFramePr>
        <p:xfrm>
          <a:off x="1907704" y="1772816"/>
          <a:ext cx="6444183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o" r:id="rId4" imgW="5544054" imgH="5932293" progId="Word.Document.12">
                  <p:embed/>
                </p:oleObj>
              </mc:Choice>
              <mc:Fallback>
                <p:oleObj name="Documento" r:id="rId4" imgW="5544054" imgH="5932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1772816"/>
                        <a:ext cx="6444183" cy="468052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6408712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1986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RACE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6468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≥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5</a:t>
            </a:r>
            <a:r>
              <a:rPr lang="es-ES" dirty="0" smtClean="0">
                <a:latin typeface="Comic Sans MS" pitchFamily="66" charset="0"/>
              </a:rPr>
              <a:t>: alta probabilidad oclusión gran vaso. TRASLADO A HOSPITAL con NEUROINTERVENCIONISMO.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&lt; 5</a:t>
            </a:r>
            <a:r>
              <a:rPr lang="es-ES" dirty="0" smtClean="0">
                <a:latin typeface="Comic Sans MS" pitchFamily="66" charset="0"/>
              </a:rPr>
              <a:t>: Hospital de referencia. </a:t>
            </a:r>
          </a:p>
        </p:txBody>
      </p:sp>
    </p:spTree>
    <p:extLst>
      <p:ext uri="{BB962C8B-B14F-4D97-AF65-F5344CB8AC3E}">
        <p14:creationId xmlns:p14="http://schemas.microsoft.com/office/powerpoint/2010/main" val="36430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3284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rgbClr val="FFC000"/>
                </a:solidFill>
                <a:latin typeface="Comic Sans MS" pitchFamily="66" charset="0"/>
              </a:rPr>
              <a:t>ESTUDIOS DE NEUROIMAGEN URGENTES</a:t>
            </a:r>
            <a:endParaRPr lang="es-ES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TAC CRANEAL</a:t>
            </a:r>
            <a:r>
              <a:rPr lang="es-ES" dirty="0" smtClean="0">
                <a:latin typeface="Comic Sans MS" pitchFamily="66" charset="0"/>
              </a:rPr>
              <a:t>: en todos los pacientes.</a:t>
            </a:r>
          </a:p>
          <a:p>
            <a:pPr>
              <a:buClr>
                <a:srgbClr val="FFC000"/>
              </a:buClr>
            </a:pPr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ANGIO-TC o ANGIO-RMN</a:t>
            </a:r>
            <a:r>
              <a:rPr lang="es-ES" dirty="0" smtClean="0">
                <a:latin typeface="Comic Sans MS" pitchFamily="66" charset="0"/>
              </a:rPr>
              <a:t>: sospecha oclusión gran vaso.</a:t>
            </a:r>
          </a:p>
          <a:p>
            <a:pPr>
              <a:buClr>
                <a:srgbClr val="FFC000"/>
              </a:buClr>
            </a:pPr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TC PERFUSIÓN o RM con secuencia difusión/perfusión: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Tiempo de evolución incierto (Ictus del despertar).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Límite ventana terapéutica.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Terapia </a:t>
            </a:r>
            <a:r>
              <a:rPr lang="es-ES" dirty="0" err="1" smtClean="0">
                <a:latin typeface="Comic Sans MS" pitchFamily="66" charset="0"/>
              </a:rPr>
              <a:t>endovascular</a:t>
            </a:r>
            <a:r>
              <a:rPr lang="es-ES" dirty="0" smtClean="0">
                <a:latin typeface="Comic Sans MS" pitchFamily="66" charset="0"/>
              </a:rPr>
              <a:t> &gt; 6h.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CLASIFICACIÓN </a:t>
            </a:r>
            <a:br>
              <a:rPr lang="es-ES" sz="36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s-ES" sz="36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ACV ISQUÉMICO</a:t>
            </a:r>
            <a:endParaRPr lang="es-ES" sz="36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45611"/>
              </p:ext>
            </p:extLst>
          </p:nvPr>
        </p:nvGraphicFramePr>
        <p:xfrm>
          <a:off x="683568" y="1628801"/>
          <a:ext cx="7920880" cy="483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31"/>
                <a:gridCol w="5394649"/>
              </a:tblGrid>
              <a:tr h="703553"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latin typeface="Comic Sans MS" pitchFamily="66" charset="0"/>
                        </a:rPr>
                        <a:t>Clasificación</a:t>
                      </a:r>
                      <a:endParaRPr lang="es-ES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Comic Sans MS" pitchFamily="66" charset="0"/>
                        </a:rPr>
                        <a:t>Tipos</a:t>
                      </a:r>
                      <a:endParaRPr lang="es-ES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16148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Comic Sans MS" pitchFamily="66" charset="0"/>
                        </a:rPr>
                        <a:t>Origen</a:t>
                      </a:r>
                      <a:endParaRPr lang="es-ES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dirty="0" smtClean="0">
                          <a:latin typeface="Comic Sans MS" pitchFamily="66" charset="0"/>
                        </a:rPr>
                        <a:t>Focal:</a:t>
                      </a:r>
                      <a:r>
                        <a:rPr lang="es-ES" sz="1800" b="1" baseline="0" dirty="0" smtClean="0">
                          <a:latin typeface="Comic Sans MS" pitchFamily="66" charset="0"/>
                        </a:rPr>
                        <a:t> obstrucción art ó venosa.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baseline="0" dirty="0" smtClean="0">
                          <a:latin typeface="Comic Sans MS" pitchFamily="66" charset="0"/>
                        </a:rPr>
                        <a:t>Difusa:  PCR, anoxia, </a:t>
                      </a:r>
                      <a:r>
                        <a:rPr lang="es-ES" sz="1800" b="1" baseline="0" dirty="0" err="1" smtClean="0">
                          <a:latin typeface="Comic Sans MS" pitchFamily="66" charset="0"/>
                        </a:rPr>
                        <a:t>hipoperfusión</a:t>
                      </a:r>
                      <a:r>
                        <a:rPr lang="es-ES" sz="1800" b="1" baseline="0" dirty="0" smtClean="0">
                          <a:latin typeface="Comic Sans MS" pitchFamily="66" charset="0"/>
                        </a:rPr>
                        <a:t>…</a:t>
                      </a:r>
                      <a:endParaRPr lang="es-ES" sz="1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6148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Comic Sans MS" pitchFamily="66" charset="0"/>
                        </a:rPr>
                        <a:t>Perfil</a:t>
                      </a:r>
                      <a:r>
                        <a:rPr lang="es-ES" sz="1800" b="1" baseline="0" dirty="0" smtClean="0">
                          <a:latin typeface="Comic Sans MS" pitchFamily="66" charset="0"/>
                        </a:rPr>
                        <a:t> evolutivo</a:t>
                      </a:r>
                      <a:endParaRPr lang="es-ES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dirty="0" smtClean="0">
                          <a:latin typeface="Comic Sans MS" pitchFamily="66" charset="0"/>
                        </a:rPr>
                        <a:t>AIT.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dirty="0" smtClean="0">
                          <a:latin typeface="Comic Sans MS" pitchFamily="66" charset="0"/>
                        </a:rPr>
                        <a:t>Ictus</a:t>
                      </a:r>
                      <a:r>
                        <a:rPr lang="es-ES" sz="1800" b="1" baseline="0" dirty="0" smtClean="0">
                          <a:latin typeface="Comic Sans MS" pitchFamily="66" charset="0"/>
                        </a:rPr>
                        <a:t> isquémico.</a:t>
                      </a:r>
                      <a:endParaRPr lang="es-ES" sz="1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80212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Comic Sans MS" pitchFamily="66" charset="0"/>
                        </a:rPr>
                        <a:t>Presentación inicial</a:t>
                      </a:r>
                      <a:endParaRPr lang="es-ES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dirty="0" smtClean="0">
                          <a:latin typeface="Comic Sans MS" pitchFamily="66" charset="0"/>
                        </a:rPr>
                        <a:t>Infarto cerebral estable.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dirty="0" smtClean="0">
                          <a:latin typeface="Comic Sans MS" pitchFamily="66" charset="0"/>
                        </a:rPr>
                        <a:t>Infarto cerebral progresivo</a:t>
                      </a:r>
                      <a:r>
                        <a:rPr lang="es-ES" sz="1800" b="1" baseline="0" dirty="0" smtClean="0">
                          <a:latin typeface="Comic Sans MS" pitchFamily="66" charset="0"/>
                        </a:rPr>
                        <a:t> o en evolución.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baseline="0" dirty="0" smtClean="0">
                          <a:latin typeface="Comic Sans MS" pitchFamily="66" charset="0"/>
                        </a:rPr>
                        <a:t>Déficit neurológico isquémico reversible. </a:t>
                      </a:r>
                      <a:endParaRPr lang="es-ES" sz="1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936466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Comic Sans MS" pitchFamily="66" charset="0"/>
                        </a:rPr>
                        <a:t>Etiología</a:t>
                      </a:r>
                      <a:endParaRPr lang="es-ES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dirty="0" err="1" smtClean="0">
                          <a:latin typeface="Comic Sans MS" pitchFamily="66" charset="0"/>
                        </a:rPr>
                        <a:t>Aterotrombótico</a:t>
                      </a:r>
                      <a:r>
                        <a:rPr lang="es-ES" sz="1800" b="1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dirty="0" err="1" smtClean="0">
                          <a:latin typeface="Comic Sans MS" pitchFamily="66" charset="0"/>
                        </a:rPr>
                        <a:t>Cardioembólico</a:t>
                      </a:r>
                      <a:r>
                        <a:rPr lang="es-ES" sz="1800" b="1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dirty="0" err="1" smtClean="0">
                          <a:latin typeface="Comic Sans MS" pitchFamily="66" charset="0"/>
                        </a:rPr>
                        <a:t>Lacunar</a:t>
                      </a:r>
                      <a:r>
                        <a:rPr lang="es-ES" sz="1800" b="1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dirty="0" smtClean="0">
                          <a:latin typeface="Comic Sans MS" pitchFamily="66" charset="0"/>
                        </a:rPr>
                        <a:t>De</a:t>
                      </a:r>
                      <a:r>
                        <a:rPr lang="es-ES" sz="1800" b="1" baseline="0" dirty="0" smtClean="0">
                          <a:latin typeface="Comic Sans MS" pitchFamily="66" charset="0"/>
                        </a:rPr>
                        <a:t> causa inhabitual.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baseline="0" dirty="0" smtClean="0">
                          <a:latin typeface="Comic Sans MS" pitchFamily="66" charset="0"/>
                        </a:rPr>
                        <a:t>De etiología indeterminada.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1" baseline="0" dirty="0" smtClean="0">
                          <a:latin typeface="Comic Sans MS" pitchFamily="66" charset="0"/>
                        </a:rPr>
                        <a:t>Ictus hemodinámico.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2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10" y="404664"/>
            <a:ext cx="8856984" cy="70384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¿T. NEUROIMAGEN FAVORABLE?</a:t>
            </a:r>
            <a:endParaRPr lang="es-ES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ESCALA ASPECT</a:t>
            </a:r>
            <a:r>
              <a:rPr lang="es-ES" dirty="0" smtClean="0">
                <a:latin typeface="Comic Sans MS" pitchFamily="66" charset="0"/>
              </a:rPr>
              <a:t>: se puntúa con 1 punto cada una de las áreas del territorio de la ACM: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6 zonas corticales.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Cabeza de caudado.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Núcleo lenticular.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Cápsula interna.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Corteza insular.</a:t>
            </a:r>
          </a:p>
          <a:p>
            <a:pPr marL="411480" lvl="1" indent="0">
              <a:buNone/>
            </a:pPr>
            <a:endParaRPr lang="es-E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600" dirty="0" smtClean="0">
                <a:latin typeface="Comic Sans MS" pitchFamily="66" charset="0"/>
              </a:rPr>
              <a:t>Hemisferio sin infarto, </a:t>
            </a:r>
            <a:r>
              <a:rPr lang="es-ES" sz="2600" dirty="0" smtClean="0">
                <a:solidFill>
                  <a:schemeClr val="accent1"/>
                </a:solidFill>
                <a:latin typeface="Comic Sans MS" pitchFamily="66" charset="0"/>
              </a:rPr>
              <a:t>10 puntos</a:t>
            </a:r>
            <a:r>
              <a:rPr lang="es-ES" sz="2600" dirty="0" smtClean="0">
                <a:latin typeface="Comic Sans MS" pitchFamily="66" charset="0"/>
              </a:rPr>
              <a:t>, todas las zonas íntegras. </a:t>
            </a:r>
          </a:p>
          <a:p>
            <a:pPr marL="0" indent="0">
              <a:buNone/>
            </a:pPr>
            <a:r>
              <a:rPr lang="es-ES" sz="2600" dirty="0" err="1" smtClean="0">
                <a:solidFill>
                  <a:schemeClr val="accent1"/>
                </a:solidFill>
                <a:latin typeface="Comic Sans MS" pitchFamily="66" charset="0"/>
              </a:rPr>
              <a:t>Aspect</a:t>
            </a:r>
            <a:r>
              <a:rPr lang="es-ES" sz="2600" dirty="0" smtClean="0">
                <a:solidFill>
                  <a:schemeClr val="accent1"/>
                </a:solidFill>
                <a:latin typeface="Comic Sans MS" pitchFamily="66" charset="0"/>
              </a:rPr>
              <a:t> &lt; 7</a:t>
            </a:r>
            <a:r>
              <a:rPr lang="es-ES" sz="2600" dirty="0" smtClean="0">
                <a:latin typeface="Comic Sans MS" pitchFamily="66" charset="0"/>
              </a:rPr>
              <a:t>: contraindica </a:t>
            </a:r>
            <a:r>
              <a:rPr lang="es-ES" sz="2600" dirty="0" err="1" smtClean="0">
                <a:latin typeface="Comic Sans MS" pitchFamily="66" charset="0"/>
              </a:rPr>
              <a:t>fibrinolisis</a:t>
            </a:r>
            <a:r>
              <a:rPr lang="es-ES" sz="26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s-ES" sz="2600" dirty="0" err="1" smtClean="0">
                <a:solidFill>
                  <a:schemeClr val="accent1"/>
                </a:solidFill>
                <a:latin typeface="Comic Sans MS" pitchFamily="66" charset="0"/>
              </a:rPr>
              <a:t>Aspect</a:t>
            </a:r>
            <a:r>
              <a:rPr lang="es-ES" sz="2600" dirty="0" smtClean="0">
                <a:solidFill>
                  <a:schemeClr val="accent1"/>
                </a:solidFill>
                <a:latin typeface="Comic Sans MS" pitchFamily="66" charset="0"/>
              </a:rPr>
              <a:t> &lt; 6</a:t>
            </a:r>
            <a:r>
              <a:rPr lang="es-ES" sz="2600" dirty="0" smtClean="0">
                <a:latin typeface="Comic Sans MS" pitchFamily="66" charset="0"/>
              </a:rPr>
              <a:t>: contraindica </a:t>
            </a:r>
            <a:r>
              <a:rPr lang="es-ES" sz="2600" dirty="0" err="1" smtClean="0">
                <a:latin typeface="Comic Sans MS" pitchFamily="66" charset="0"/>
              </a:rPr>
              <a:t>trombectomia</a:t>
            </a:r>
            <a:r>
              <a:rPr lang="es-ES" sz="2600" dirty="0" smtClean="0">
                <a:latin typeface="Comic Sans MS" pitchFamily="66" charset="0"/>
              </a:rPr>
              <a:t>. </a:t>
            </a:r>
            <a:endParaRPr lang="es-ES" sz="2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384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COMO NORMA GENERAL…</a:t>
            </a:r>
            <a:endParaRPr lang="es-ES" sz="4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&lt; 4,5h </a:t>
            </a:r>
            <a:r>
              <a:rPr lang="es-ES" dirty="0" smtClean="0">
                <a:latin typeface="Comic Sans MS" pitchFamily="66" charset="0"/>
              </a:rPr>
              <a:t>SIN contraindicación: TROMBOLISIS +/- TROMBECTOMIA.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4,5h – 6h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dirty="0" err="1" smtClean="0">
                <a:latin typeface="Comic Sans MS" pitchFamily="66" charset="0"/>
              </a:rPr>
              <a:t>tto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endovascular</a:t>
            </a:r>
            <a:r>
              <a:rPr lang="es-ES" dirty="0" smtClean="0">
                <a:latin typeface="Comic Sans MS" pitchFamily="66" charset="0"/>
              </a:rPr>
              <a:t> 1ario  tras técnicas de </a:t>
            </a:r>
            <a:r>
              <a:rPr lang="es-ES" dirty="0" err="1" smtClean="0">
                <a:latin typeface="Comic Sans MS" pitchFamily="66" charset="0"/>
              </a:rPr>
              <a:t>neuroimagen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6-8h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dirty="0" err="1" smtClean="0">
                <a:latin typeface="Comic Sans MS" pitchFamily="66" charset="0"/>
              </a:rPr>
              <a:t>tto</a:t>
            </a:r>
            <a:r>
              <a:rPr lang="es-ES" dirty="0" smtClean="0">
                <a:latin typeface="Comic Sans MS" pitchFamily="66" charset="0"/>
              </a:rPr>
              <a:t> tardío </a:t>
            </a:r>
            <a:r>
              <a:rPr lang="es-ES" dirty="0" err="1" smtClean="0">
                <a:latin typeface="Comic Sans MS" pitchFamily="66" charset="0"/>
              </a:rPr>
              <a:t>endovascular</a:t>
            </a:r>
            <a:r>
              <a:rPr lang="es-ES" dirty="0" smtClean="0">
                <a:latin typeface="Comic Sans MS" pitchFamily="66" charset="0"/>
              </a:rPr>
              <a:t> ? Tras </a:t>
            </a:r>
            <a:r>
              <a:rPr lang="es-ES" dirty="0" err="1" smtClean="0">
                <a:latin typeface="Comic Sans MS" pitchFamily="66" charset="0"/>
              </a:rPr>
              <a:t>técnias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neuroimagen</a:t>
            </a:r>
            <a:r>
              <a:rPr lang="es-ES" dirty="0" smtClean="0">
                <a:latin typeface="Comic Sans MS" pitchFamily="66" charset="0"/>
              </a:rPr>
              <a:t> avanzada.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Ictus del despertar u hora inicio desconocida: </a:t>
            </a:r>
            <a:r>
              <a:rPr lang="es-ES" dirty="0">
                <a:latin typeface="Comic Sans MS" pitchFamily="66" charset="0"/>
              </a:rPr>
              <a:t>técnicas de </a:t>
            </a:r>
            <a:r>
              <a:rPr lang="es-ES" dirty="0" err="1">
                <a:latin typeface="Comic Sans MS" pitchFamily="66" charset="0"/>
              </a:rPr>
              <a:t>neuroimagen</a:t>
            </a:r>
            <a:r>
              <a:rPr lang="es-ES" dirty="0">
                <a:latin typeface="Comic Sans MS" pitchFamily="66" charset="0"/>
              </a:rPr>
              <a:t> de viabilidad de parénquima y oclusión </a:t>
            </a:r>
            <a:r>
              <a:rPr lang="es-ES" dirty="0" smtClean="0">
                <a:latin typeface="Comic Sans MS" pitchFamily="66" charset="0"/>
              </a:rPr>
              <a:t>arterial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  <a:cs typeface="Times New Roman"/>
              </a:rPr>
              <a:t>→ tratamiento </a:t>
            </a:r>
            <a:r>
              <a:rPr lang="es-ES" dirty="0" err="1" smtClean="0">
                <a:latin typeface="Comic Sans MS" pitchFamily="66" charset="0"/>
                <a:cs typeface="Times New Roman"/>
              </a:rPr>
              <a:t>endovascular</a:t>
            </a:r>
            <a:r>
              <a:rPr lang="es-ES" dirty="0" smtClean="0">
                <a:latin typeface="Comic Sans MS" pitchFamily="66" charset="0"/>
                <a:cs typeface="Times New Roman"/>
              </a:rPr>
              <a:t> 1ario o 2ario.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FIBRINOLISIS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6280"/>
          </a:xfrm>
        </p:spPr>
        <p:txBody>
          <a:bodyPr>
            <a:normAutofit/>
          </a:bodyPr>
          <a:lstStyle/>
          <a:p>
            <a:pPr lvl="0"/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FÁRMACO. ALTEPLASE (ACTILYSE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0" lvl="0" indent="0">
              <a:buNone/>
            </a:pP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0,9 </a:t>
            </a:r>
            <a:r>
              <a:rPr lang="es-ES" dirty="0">
                <a:solidFill>
                  <a:schemeClr val="accent1"/>
                </a:solidFill>
                <a:latin typeface="Comic Sans MS" pitchFamily="66" charset="0"/>
              </a:rPr>
              <a:t>mg/kg hasta un máximo de 90 mg</a:t>
            </a:r>
            <a:r>
              <a:rPr lang="es-ES" dirty="0">
                <a:latin typeface="Comic Sans MS" pitchFamily="66" charset="0"/>
              </a:rPr>
              <a:t>. Deberá administrarse el </a:t>
            </a:r>
            <a:r>
              <a:rPr lang="es-ES" dirty="0">
                <a:solidFill>
                  <a:schemeClr val="accent1"/>
                </a:solidFill>
                <a:latin typeface="Comic Sans MS" pitchFamily="66" charset="0"/>
              </a:rPr>
              <a:t>10% de la dosis en bolo lento de un minuto vía endovenosa</a:t>
            </a:r>
            <a:r>
              <a:rPr lang="es-ES" dirty="0">
                <a:latin typeface="Comic Sans MS" pitchFamily="66" charset="0"/>
              </a:rPr>
              <a:t>, y a los 5 minutos se inicia la perfusión con el </a:t>
            </a:r>
            <a:r>
              <a:rPr lang="es-ES" dirty="0">
                <a:solidFill>
                  <a:schemeClr val="accent1"/>
                </a:solidFill>
                <a:latin typeface="Comic Sans MS" pitchFamily="66" charset="0"/>
              </a:rPr>
              <a:t>90% restante de la cantidad calculada, a pasar en 60 min</a:t>
            </a:r>
            <a:r>
              <a:rPr lang="es-ES" dirty="0">
                <a:latin typeface="Comic Sans MS" pitchFamily="66" charset="0"/>
              </a:rPr>
              <a:t>. </a:t>
            </a:r>
            <a:endParaRPr lang="es-ES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es-ES" dirty="0">
              <a:latin typeface="Comic Sans MS" pitchFamily="66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16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TRASPORTE de PACIENTE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700808"/>
            <a:ext cx="88074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ICTUS HEMORRÁGICO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8579296" cy="452628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Hemorragia </a:t>
            </a:r>
            <a:r>
              <a:rPr lang="es-ES" dirty="0" err="1" smtClean="0">
                <a:solidFill>
                  <a:schemeClr val="accent1"/>
                </a:solidFill>
                <a:latin typeface="Comic Sans MS" pitchFamily="66" charset="0"/>
              </a:rPr>
              <a:t>intracerebral</a:t>
            </a:r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 focal hipertensiva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dirty="0" err="1" smtClean="0">
                <a:latin typeface="Comic Sans MS" pitchFamily="66" charset="0"/>
              </a:rPr>
              <a:t>putamen</a:t>
            </a:r>
            <a:r>
              <a:rPr lang="es-ES" dirty="0" smtClean="0">
                <a:latin typeface="Comic Sans MS" pitchFamily="66" charset="0"/>
              </a:rPr>
              <a:t>*, tálamo, protuberancia y cerebelo.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Malformaciones vasculares</a:t>
            </a:r>
            <a:r>
              <a:rPr lang="es-ES" dirty="0" smtClean="0">
                <a:latin typeface="Comic Sans MS" pitchFamily="66" charset="0"/>
              </a:rPr>
              <a:t>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Angioma venoso: </a:t>
            </a:r>
            <a:r>
              <a:rPr lang="es-ES" dirty="0" err="1" smtClean="0">
                <a:latin typeface="Comic Sans MS" pitchFamily="66" charset="0"/>
              </a:rPr>
              <a:t>h.asintomática</a:t>
            </a:r>
            <a:r>
              <a:rPr lang="es-ES" dirty="0" smtClean="0">
                <a:latin typeface="Comic Sans MS" pitchFamily="66" charset="0"/>
              </a:rPr>
              <a:t> más frecuente.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MAV: </a:t>
            </a:r>
            <a:r>
              <a:rPr lang="es-ES" dirty="0" err="1" smtClean="0">
                <a:latin typeface="Comic Sans MS" pitchFamily="66" charset="0"/>
              </a:rPr>
              <a:t>h.sintomática</a:t>
            </a:r>
            <a:r>
              <a:rPr lang="es-ES" dirty="0" smtClean="0">
                <a:latin typeface="Comic Sans MS" pitchFamily="66" charset="0"/>
              </a:rPr>
              <a:t> más frecuente.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Angioma capilar: </a:t>
            </a:r>
            <a:r>
              <a:rPr lang="es-ES" dirty="0" err="1" smtClean="0">
                <a:latin typeface="Comic Sans MS" pitchFamily="66" charset="0"/>
              </a:rPr>
              <a:t>telangiectasia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Angioma cavernoso: joven con h. localización atípica y convulsión.</a:t>
            </a:r>
          </a:p>
          <a:p>
            <a:pPr marL="411480" lvl="1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err="1" smtClean="0">
                <a:solidFill>
                  <a:schemeClr val="accent1"/>
                </a:solidFill>
                <a:latin typeface="Comic Sans MS" pitchFamily="66" charset="0"/>
              </a:rPr>
              <a:t>Angiopatía</a:t>
            </a:r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Comic Sans MS" pitchFamily="66" charset="0"/>
              </a:rPr>
              <a:t>amiloide</a:t>
            </a:r>
            <a:r>
              <a:rPr lang="es-ES" dirty="0" smtClean="0">
                <a:solidFill>
                  <a:schemeClr val="accent1"/>
                </a:solidFill>
                <a:latin typeface="Comic Sans MS" pitchFamily="66" charset="0"/>
              </a:rPr>
              <a:t> o </a:t>
            </a:r>
            <a:r>
              <a:rPr lang="es-ES" dirty="0" err="1" smtClean="0">
                <a:solidFill>
                  <a:schemeClr val="accent1"/>
                </a:solidFill>
                <a:latin typeface="Comic Sans MS" pitchFamily="66" charset="0"/>
              </a:rPr>
              <a:t>congófila</a:t>
            </a:r>
            <a:r>
              <a:rPr lang="es-ES" dirty="0" smtClean="0">
                <a:latin typeface="Comic Sans MS" pitchFamily="66" charset="0"/>
              </a:rPr>
              <a:t>: h. no hipertensiva subcortical en anciano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3212976"/>
            <a:ext cx="72008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El HEMATOMA CEREBELOSO es </a:t>
            </a:r>
            <a:r>
              <a:rPr lang="es-ES" b="1" dirty="0">
                <a:solidFill>
                  <a:srgbClr val="0070C0"/>
                </a:solidFill>
                <a:latin typeface="Comic Sans MS" pitchFamily="66" charset="0"/>
              </a:rPr>
              <a:t>el único hematoma profundo intracraneal que puede evacuarse quirúrgicamente (sólo si es mayor de 3 cm y produce deterioro o herniación).</a:t>
            </a:r>
          </a:p>
        </p:txBody>
      </p:sp>
    </p:spTree>
    <p:extLst>
      <p:ext uri="{BB962C8B-B14F-4D97-AF65-F5344CB8AC3E}">
        <p14:creationId xmlns:p14="http://schemas.microsoft.com/office/powerpoint/2010/main" val="7582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5"/>
                </a:solidFill>
                <a:latin typeface="Comic Sans MS" pitchFamily="66" charset="0"/>
              </a:rPr>
              <a:t>HSA</a:t>
            </a:r>
            <a:endParaRPr lang="es-ES" b="1" dirty="0">
              <a:solidFill>
                <a:schemeClr val="accent5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Et.más</a:t>
            </a:r>
            <a:r>
              <a:rPr lang="es-ES" dirty="0" smtClean="0"/>
              <a:t> frecuente: traumática.</a:t>
            </a:r>
          </a:p>
          <a:p>
            <a:r>
              <a:rPr lang="es-ES" dirty="0" smtClean="0"/>
              <a:t>80% de las HSA espontáneas: aneurismas </a:t>
            </a:r>
            <a:r>
              <a:rPr lang="es-ES" dirty="0" err="1" smtClean="0"/>
              <a:t>saculares</a:t>
            </a:r>
            <a:r>
              <a:rPr lang="es-ES" dirty="0" smtClean="0"/>
              <a:t> A. comunicante anterior.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44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Clínica / </a:t>
            </a:r>
            <a:r>
              <a:rPr lang="es-ES" b="1" dirty="0" err="1" smtClean="0">
                <a:latin typeface="Comic Sans MS" pitchFamily="66" charset="0"/>
              </a:rPr>
              <a:t>Dx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65" y="1700808"/>
            <a:ext cx="65468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486916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</a:t>
            </a:r>
            <a:r>
              <a:rPr lang="es-ES" dirty="0" err="1" smtClean="0"/>
              <a:t>Paresia</a:t>
            </a:r>
            <a:r>
              <a:rPr lang="es-ES" dirty="0" smtClean="0"/>
              <a:t> VI par: HTIC.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5868144" y="2636912"/>
            <a:ext cx="144016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236296" y="22529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10000"/>
                  </a:schemeClr>
                </a:solidFill>
              </a:rPr>
              <a:t>Lo más sensible</a:t>
            </a:r>
            <a:endParaRPr lang="es-E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Complicaciones HSA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HIPONATREMIA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s-ES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complic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Médica más </a:t>
            </a:r>
            <a:r>
              <a:rPr lang="es-ES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frec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).</a:t>
            </a:r>
            <a:r>
              <a:rPr lang="es-ES" sz="2000" dirty="0" smtClean="0">
                <a:latin typeface="Comic Sans MS" pitchFamily="66" charset="0"/>
              </a:rPr>
              <a:t>. </a:t>
            </a:r>
          </a:p>
          <a:p>
            <a:r>
              <a:rPr lang="es-ES" dirty="0" smtClean="0">
                <a:latin typeface="Comic Sans MS" pitchFamily="66" charset="0"/>
              </a:rPr>
              <a:t>NEUROLÓGICAS: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Hidrocefalia.</a:t>
            </a:r>
          </a:p>
          <a:p>
            <a:pPr lvl="1">
              <a:buFontTx/>
              <a:buChar char="-"/>
            </a:pP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Resangrado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Vasoespasmo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lvl="3">
              <a:buFont typeface="Arial" pitchFamily="34" charset="0"/>
              <a:buChar char="•"/>
            </a:pPr>
            <a:r>
              <a:rPr lang="es-ES" dirty="0" err="1" smtClean="0">
                <a:latin typeface="Comic Sans MS" pitchFamily="66" charset="0"/>
              </a:rPr>
              <a:t>Px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dirty="0" err="1" smtClean="0">
                <a:latin typeface="Comic Sans MS" pitchFamily="66" charset="0"/>
              </a:rPr>
              <a:t>Nimodipino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Tratamiento: «triple H»</a:t>
            </a:r>
          </a:p>
          <a:p>
            <a:pPr lvl="4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Hipertensión (TAS &gt; 150 </a:t>
            </a:r>
            <a:r>
              <a:rPr lang="es-ES" dirty="0" err="1" smtClean="0">
                <a:latin typeface="Comic Sans MS" pitchFamily="66" charset="0"/>
              </a:rPr>
              <a:t>mmHg</a:t>
            </a:r>
            <a:r>
              <a:rPr lang="es-ES" dirty="0" smtClean="0">
                <a:latin typeface="Comic Sans MS" pitchFamily="66" charset="0"/>
              </a:rPr>
              <a:t>).</a:t>
            </a:r>
          </a:p>
          <a:p>
            <a:pPr lvl="4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Hemodilución: </a:t>
            </a:r>
            <a:r>
              <a:rPr lang="es-ES" dirty="0" err="1" smtClean="0">
                <a:latin typeface="Comic Sans MS" pitchFamily="66" charset="0"/>
              </a:rPr>
              <a:t>Hto</a:t>
            </a:r>
            <a:r>
              <a:rPr lang="es-ES" dirty="0" smtClean="0">
                <a:latin typeface="Comic Sans MS" pitchFamily="66" charset="0"/>
              </a:rPr>
              <a:t> 30%.</a:t>
            </a:r>
          </a:p>
          <a:p>
            <a:pPr lvl="4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PVC 5-10 mmH2O.</a:t>
            </a:r>
          </a:p>
        </p:txBody>
      </p:sp>
    </p:spTree>
    <p:extLst>
      <p:ext uri="{BB962C8B-B14F-4D97-AF65-F5344CB8AC3E}">
        <p14:creationId xmlns:p14="http://schemas.microsoft.com/office/powerpoint/2010/main" val="23520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584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Comic Sans MS" pitchFamily="66" charset="0"/>
              </a:rPr>
              <a:t>ACV isquémico: perfil evolutivo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54635"/>
              </p:ext>
            </p:extLst>
          </p:nvPr>
        </p:nvGraphicFramePr>
        <p:xfrm>
          <a:off x="1187624" y="170080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s-ES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AIT</a:t>
                      </a:r>
                      <a:endParaRPr lang="es-ES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Ictus</a:t>
                      </a:r>
                      <a:r>
                        <a:rPr lang="es-ES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 isquémico</a:t>
                      </a:r>
                      <a:endParaRPr lang="es-ES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omic Sans MS" pitchFamily="66" charset="0"/>
                        </a:rPr>
                        <a:t>Origen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Comic Sans MS" pitchFamily="66" charset="0"/>
                        </a:rPr>
                        <a:t>Focal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Comic Sans MS" pitchFamily="66" charset="0"/>
                        </a:rPr>
                        <a:t>Focal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omic Sans MS" pitchFamily="66" charset="0"/>
                        </a:rPr>
                        <a:t>Duración</a:t>
                      </a:r>
                      <a:r>
                        <a:rPr lang="es-ES" b="1" baseline="0" dirty="0" smtClean="0">
                          <a:latin typeface="Comic Sans MS" pitchFamily="66" charset="0"/>
                        </a:rPr>
                        <a:t> 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Comic Sans MS" pitchFamily="66" charset="0"/>
                        </a:rPr>
                        <a:t>&lt; 24h (&lt; 1h)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Comic Sans MS" pitchFamily="66" charset="0"/>
                        </a:rPr>
                        <a:t>&gt; 24h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omic Sans MS" pitchFamily="66" charset="0"/>
                        </a:rPr>
                        <a:t>RMN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Comic Sans MS" pitchFamily="66" charset="0"/>
                        </a:rPr>
                        <a:t>Normal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Comic Sans MS" pitchFamily="66" charset="0"/>
                        </a:rPr>
                        <a:t>Necrosis</a:t>
                      </a:r>
                      <a:endParaRPr lang="es-ES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16" y="3861048"/>
            <a:ext cx="12961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4067944" y="3284984"/>
            <a:ext cx="432048" cy="50405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095836" y="486663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Evaluación de riesgo</a:t>
            </a:r>
            <a:endParaRPr lang="es-ES" b="1" dirty="0">
              <a:solidFill>
                <a:schemeClr val="accent5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4090964" y="5301208"/>
            <a:ext cx="432048" cy="52024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555776" y="58214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Prevención 2aria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1" y="1457927"/>
            <a:ext cx="3902075" cy="473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66" y="1457927"/>
            <a:ext cx="4078287" cy="473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4785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ACV isquémico: perfil evolutivo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29499"/>
              </p:ext>
            </p:extLst>
          </p:nvPr>
        </p:nvGraphicFramePr>
        <p:xfrm>
          <a:off x="539552" y="1916832"/>
          <a:ext cx="7776864" cy="2621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0400"/>
                <a:gridCol w="2304256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Infarto</a:t>
                      </a:r>
                      <a:r>
                        <a:rPr lang="es-ES" sz="2000" b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 cerebral estable</a:t>
                      </a:r>
                      <a:endParaRPr lang="es-ES" sz="20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I. Cerebral progresivo</a:t>
                      </a:r>
                      <a:r>
                        <a:rPr lang="es-ES" sz="2000" b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 o en evolución.</a:t>
                      </a:r>
                      <a:endParaRPr lang="es-ES" sz="20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Déficit </a:t>
                      </a:r>
                      <a:r>
                        <a:rPr lang="es-ES" sz="2000" b="1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neuro</a:t>
                      </a:r>
                      <a:r>
                        <a:rPr lang="es-ES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 isquémico reversible</a:t>
                      </a:r>
                      <a:endParaRPr lang="es-ES" sz="20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2000" b="1" dirty="0" smtClean="0">
                          <a:latin typeface="Comic Sans MS" pitchFamily="66" charset="0"/>
                        </a:rPr>
                        <a:t>Clínica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 inalterada </a:t>
                      </a:r>
                      <a:r>
                        <a:rPr lang="es-E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&gt; 24h: 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t. </a:t>
                      </a:r>
                      <a:r>
                        <a:rPr lang="es-ES" sz="2000" b="1" baseline="0" dirty="0" err="1" smtClean="0">
                          <a:latin typeface="Comic Sans MS" pitchFamily="66" charset="0"/>
                        </a:rPr>
                        <a:t>carotídeo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ES" sz="2000" b="1" dirty="0">
                        <a:latin typeface="Comic Sans MS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2000" b="1" dirty="0" smtClean="0">
                          <a:latin typeface="Comic Sans MS" pitchFamily="66" charset="0"/>
                        </a:rPr>
                        <a:t>Clínica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 inalterada </a:t>
                      </a:r>
                      <a:r>
                        <a:rPr lang="es-E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&gt; 72h: 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t. </a:t>
                      </a:r>
                      <a:r>
                        <a:rPr lang="es-ES" sz="2000" b="1" baseline="0" dirty="0" err="1" smtClean="0">
                          <a:latin typeface="Comic Sans MS" pitchFamily="66" charset="0"/>
                        </a:rPr>
                        <a:t>vértebrobasilar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Comic Sans MS" pitchFamily="66" charset="0"/>
                        </a:rPr>
                        <a:t>Progresión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presencial ó en las 3h previas 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a la atención.</a:t>
                      </a:r>
                      <a:endParaRPr lang="es-ES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Comic Sans MS" pitchFamily="66" charset="0"/>
                        </a:rPr>
                        <a:t>Resolución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 en </a:t>
                      </a:r>
                      <a:r>
                        <a:rPr lang="es-E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+/- 3 semanas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.</a:t>
                      </a:r>
                      <a:endParaRPr lang="es-ES" sz="20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/>
                <a:latin typeface="Comic Sans MS" pitchFamily="66" charset="0"/>
              </a:rPr>
              <a:t>ACV isquémico: etiología</a:t>
            </a:r>
            <a:endParaRPr lang="es-ES" b="1" dirty="0">
              <a:effectLst/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20654"/>
              </p:ext>
            </p:extLst>
          </p:nvPr>
        </p:nvGraphicFramePr>
        <p:xfrm>
          <a:off x="19454" y="0"/>
          <a:ext cx="9124545" cy="708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210"/>
                <a:gridCol w="7596335"/>
              </a:tblGrid>
              <a:tr h="758570">
                <a:tc>
                  <a:txBody>
                    <a:bodyPr/>
                    <a:lstStyle/>
                    <a:p>
                      <a:r>
                        <a:rPr lang="es-ES" sz="1500" b="1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Trombótico</a:t>
                      </a:r>
                      <a:endParaRPr lang="es-ES" sz="1500" b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ES" sz="1500" b="1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(lo más </a:t>
                      </a:r>
                      <a:r>
                        <a:rPr lang="es-ES" sz="1500" b="1" dirty="0" err="1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frec</a:t>
                      </a:r>
                      <a:r>
                        <a:rPr lang="es-ES" sz="1500" b="1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.)</a:t>
                      </a:r>
                      <a:endParaRPr lang="es-ES" sz="1500" b="1" dirty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Tamaño </a:t>
                      </a:r>
                      <a:r>
                        <a:rPr lang="es-ES" sz="15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medio/grande.</a:t>
                      </a:r>
                    </a:p>
                    <a:p>
                      <a:r>
                        <a:rPr lang="es-ES" sz="15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Cortical/Subcortical.</a:t>
                      </a:r>
                    </a:p>
                    <a:p>
                      <a:r>
                        <a:rPr lang="es-E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Estenosis</a:t>
                      </a:r>
                      <a:r>
                        <a:rPr lang="es-ES" sz="15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&gt; 50% / &lt; 50% + (&gt;50 años), HTA, DM, DLP, tabaquismo.</a:t>
                      </a:r>
                      <a:endParaRPr lang="es-E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04787">
                <a:tc>
                  <a:txBody>
                    <a:bodyPr/>
                    <a:lstStyle/>
                    <a:p>
                      <a:r>
                        <a:rPr lang="es-ES" sz="1500" b="1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Embólico</a:t>
                      </a:r>
                      <a:endParaRPr lang="es-ES" sz="1500" b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ES" sz="15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(20%)</a:t>
                      </a:r>
                    </a:p>
                    <a:p>
                      <a:endParaRPr lang="es-ES" sz="1500" b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ES" sz="15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A.C.M.</a:t>
                      </a:r>
                      <a:endParaRPr lang="es-ES" sz="15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Tamaño </a:t>
                      </a:r>
                      <a:r>
                        <a:rPr lang="es-ES" sz="15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medio/grande.</a:t>
                      </a:r>
                    </a:p>
                    <a:p>
                      <a:r>
                        <a:rPr lang="es-ES" sz="15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CORTICALES</a:t>
                      </a:r>
                    </a:p>
                    <a:p>
                      <a:r>
                        <a:rPr lang="es-ES" sz="15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Déficit completo</a:t>
                      </a:r>
                      <a:r>
                        <a:rPr lang="es-ES" sz="1500" b="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 desde el inicio. Mayor riesgo </a:t>
                      </a:r>
                      <a:r>
                        <a:rPr lang="es-ES" sz="1500" b="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transf</a:t>
                      </a:r>
                      <a:r>
                        <a:rPr lang="es-ES" sz="1500" b="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. hemorrágica</a:t>
                      </a:r>
                      <a:endParaRPr lang="es-ES" sz="1500" b="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kumimoji="0" lang="es-ES" sz="15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FA (lo más frecuente),</a:t>
                      </a:r>
                      <a:r>
                        <a:rPr kumimoji="0" lang="es-ES" sz="1500" b="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500" b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enf</a:t>
                      </a:r>
                      <a:r>
                        <a:rPr kumimoji="0" lang="es-ES" sz="15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. del seno, EM, formación de trombos </a:t>
                      </a:r>
                      <a:r>
                        <a:rPr kumimoji="0" lang="es-ES" sz="1500" b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insitu</a:t>
                      </a:r>
                      <a:r>
                        <a:rPr kumimoji="0" lang="es-ES" sz="15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en MC</a:t>
                      </a:r>
                      <a:r>
                        <a:rPr kumimoji="0" lang="es-ES" sz="15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Dilatada, </a:t>
                      </a:r>
                      <a:r>
                        <a:rPr kumimoji="0" lang="es-ES" sz="1500" b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endocardidtis</a:t>
                      </a:r>
                      <a:r>
                        <a:rPr kumimoji="0" lang="es-ES" sz="15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infecciosa o </a:t>
                      </a:r>
                      <a:r>
                        <a:rPr kumimoji="0" lang="es-ES" sz="1500" b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marántica</a:t>
                      </a:r>
                      <a:r>
                        <a:rPr kumimoji="0" lang="es-ES" sz="15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y tumores cardiacos.</a:t>
                      </a:r>
                      <a:endParaRPr lang="es-E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04787">
                <a:tc>
                  <a:txBody>
                    <a:bodyPr/>
                    <a:lstStyle/>
                    <a:p>
                      <a:r>
                        <a:rPr lang="es-ES" sz="1500" b="1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Lacunar</a:t>
                      </a:r>
                      <a:endParaRPr lang="es-ES" sz="15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&lt;</a:t>
                      </a:r>
                      <a:r>
                        <a:rPr lang="es-ES" sz="15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 1,5 cm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. Arterias perforantes.</a:t>
                      </a:r>
                    </a:p>
                    <a:p>
                      <a:r>
                        <a:rPr lang="es-ES" sz="15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SUBCORTICALES</a:t>
                      </a:r>
                    </a:p>
                    <a:p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FRCV : </a:t>
                      </a:r>
                      <a:r>
                        <a:rPr lang="es-ES" sz="15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HTA*</a:t>
                      </a:r>
                    </a:p>
                    <a:p>
                      <a:r>
                        <a:rPr kumimoji="0" lang="es-ES" sz="15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5 síndromes </a:t>
                      </a:r>
                      <a:r>
                        <a:rPr kumimoji="0" lang="es-ES" sz="1500" kern="12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lacunares</a:t>
                      </a:r>
                      <a:r>
                        <a:rPr kumimoji="0" lang="es-ES" sz="15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s-ES" sz="15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motor puro, sensitivo puro, sensitivo-motor, ataxia-</a:t>
                      </a:r>
                      <a:r>
                        <a:rPr kumimoji="0" lang="es-ES" sz="15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hemiparesia</a:t>
                      </a:r>
                      <a:r>
                        <a:rPr kumimoji="0" lang="es-ES" sz="15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y disartria-mano torpe.</a:t>
                      </a:r>
                      <a:endParaRPr lang="es-ES" sz="15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27896">
                <a:tc>
                  <a:txBody>
                    <a:bodyPr/>
                    <a:lstStyle/>
                    <a:p>
                      <a:r>
                        <a:rPr lang="es-ES" sz="15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Et. inhabitual</a:t>
                      </a:r>
                      <a:endParaRPr lang="es-ES" sz="15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Tamaño </a:t>
                      </a:r>
                      <a:r>
                        <a:rPr lang="es-ES" sz="15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pequeño/medio/grande</a:t>
                      </a:r>
                      <a:r>
                        <a:rPr lang="es-ES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5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Cortical</a:t>
                      </a:r>
                      <a:r>
                        <a:rPr lang="es-ES" sz="15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 / </a:t>
                      </a:r>
                      <a:r>
                        <a:rPr lang="es-ES" sz="15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Sulbcortical</a:t>
                      </a:r>
                      <a:r>
                        <a:rPr lang="es-ES" sz="15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.</a:t>
                      </a:r>
                      <a:endParaRPr lang="es-ES" sz="15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Hematológica: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hemoglobinopatía (</a:t>
                      </a:r>
                      <a:r>
                        <a:rPr lang="es-ES" sz="15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c.falciformes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), </a:t>
                      </a:r>
                      <a:r>
                        <a:rPr lang="es-ES" sz="15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S.hiperviscosidad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(</a:t>
                      </a:r>
                      <a:r>
                        <a:rPr lang="es-ES" sz="15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policitemia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, mieloma…), S. </a:t>
                      </a:r>
                      <a:r>
                        <a:rPr lang="es-ES" sz="15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hipercoagulabilidad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, Ac AF ó ACL.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No arteriosclerótica: disección art., Moya-Moya, …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5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Enf.sistémica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: </a:t>
                      </a:r>
                      <a:r>
                        <a:rPr lang="es-ES" sz="15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conectivopatía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, </a:t>
                      </a:r>
                      <a:r>
                        <a:rPr lang="es-ES" sz="15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metabolopatía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,…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58570">
                <a:tc>
                  <a:txBody>
                    <a:bodyPr/>
                    <a:lstStyle/>
                    <a:p>
                      <a:r>
                        <a:rPr lang="es-ES" sz="15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Indeterminada</a:t>
                      </a:r>
                      <a:endParaRPr lang="es-ES" sz="15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Tamaño </a:t>
                      </a:r>
                      <a:r>
                        <a:rPr lang="es-ES" sz="15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medio / grande.</a:t>
                      </a:r>
                    </a:p>
                    <a:p>
                      <a:r>
                        <a:rPr lang="es-ES" sz="15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Cortical / Subcortical.</a:t>
                      </a:r>
                    </a:p>
                    <a:p>
                      <a:r>
                        <a:rPr lang="es-ES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Tras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estudio, no se identifica mecanismo </a:t>
                      </a:r>
                      <a:r>
                        <a:rPr lang="es-ES" sz="15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etiopatogénico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subyacente.</a:t>
                      </a:r>
                      <a:endParaRPr lang="es-ES" sz="15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88626">
                <a:tc>
                  <a:txBody>
                    <a:bodyPr/>
                    <a:lstStyle/>
                    <a:p>
                      <a:r>
                        <a:rPr lang="es-ES" sz="15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Hemodinámico</a:t>
                      </a:r>
                      <a:endParaRPr lang="es-ES" sz="15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2ario</a:t>
                      </a:r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a situación de </a:t>
                      </a:r>
                      <a:r>
                        <a:rPr lang="es-ES" sz="15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shock mantenida.</a:t>
                      </a:r>
                    </a:p>
                    <a:p>
                      <a:r>
                        <a:rPr lang="es-ES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Isquemia en territorios frontera (SIMÉTRICA). (Si asimétrica, sospechar estenosis).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14157">
                <a:tc>
                  <a:txBody>
                    <a:bodyPr/>
                    <a:lstStyle/>
                    <a:p>
                      <a:r>
                        <a:rPr kumimoji="0" lang="es-ES" sz="15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ESUS (</a:t>
                      </a:r>
                      <a:r>
                        <a:rPr kumimoji="0" lang="es-ES" sz="11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embólico</a:t>
                      </a:r>
                      <a:r>
                        <a:rPr kumimoji="0" lang="es-ES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de fuente indeterminada)</a:t>
                      </a:r>
                      <a:endParaRPr lang="es-ES" sz="11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CORTICALES.</a:t>
                      </a:r>
                    </a:p>
                    <a:p>
                      <a:r>
                        <a:rPr kumimoji="0" lang="es-ES" sz="15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Causas cardíacas no alto riesgo; </a:t>
                      </a:r>
                      <a:r>
                        <a:rPr kumimoji="0" lang="es-ES" sz="15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FA paroxística; cáncer; embolia </a:t>
                      </a:r>
                      <a:r>
                        <a:rPr kumimoji="0" lang="es-ES" sz="15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aterotrombótica</a:t>
                      </a:r>
                      <a:r>
                        <a:rPr kumimoji="0" lang="es-ES" sz="15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; </a:t>
                      </a:r>
                      <a:endParaRPr lang="es-ES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>
          <a:xfrm>
            <a:off x="0" y="1484784"/>
            <a:ext cx="89959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"/>
          <p:cNvCxnSpPr/>
          <p:nvPr/>
        </p:nvCxnSpPr>
        <p:spPr>
          <a:xfrm>
            <a:off x="1619672" y="1268760"/>
            <a:ext cx="136815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575811" y="6525344"/>
            <a:ext cx="136815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>
                <a:latin typeface="Comic Sans MS" pitchFamily="66" charset="0"/>
              </a:rPr>
              <a:t>CLASIFICACIÓN </a:t>
            </a:r>
            <a:br>
              <a:rPr lang="es-ES" sz="3600" b="1" dirty="0" smtClean="0">
                <a:latin typeface="Comic Sans MS" pitchFamily="66" charset="0"/>
              </a:rPr>
            </a:br>
            <a:r>
              <a:rPr lang="es-ES" sz="3600" b="1" dirty="0" smtClean="0">
                <a:latin typeface="Comic Sans MS" pitchFamily="66" charset="0"/>
              </a:rPr>
              <a:t>CLÍNICO-TOPOGRÁFICA</a:t>
            </a:r>
            <a:endParaRPr lang="es-ES" sz="3600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84482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S" sz="2400" b="1" dirty="0">
                <a:latin typeface="Comic Sans MS" pitchFamily="66" charset="0"/>
              </a:rPr>
              <a:t>Facilitan el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diagnóstico clínico </a:t>
            </a:r>
            <a:r>
              <a:rPr lang="es-ES" sz="2400" b="1" dirty="0">
                <a:latin typeface="Comic Sans MS" pitchFamily="66" charset="0"/>
              </a:rPr>
              <a:t>del ictus</a:t>
            </a:r>
            <a:r>
              <a:rPr lang="es-ES" sz="2400" b="1" dirty="0" smtClean="0">
                <a:latin typeface="Comic Sans MS" pitchFamily="66" charset="0"/>
              </a:rPr>
              <a:t>.</a:t>
            </a:r>
          </a:p>
          <a:p>
            <a:pPr lvl="0"/>
            <a:endParaRPr lang="es-ES" sz="2400" b="1" dirty="0">
              <a:latin typeface="Comic Sans MS" pitchFamily="66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2400" b="1" dirty="0">
                <a:latin typeface="Comic Sans MS" pitchFamily="66" charset="0"/>
              </a:rPr>
              <a:t>Permiten establecer una aproximación del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territorio y volumen </a:t>
            </a:r>
            <a:r>
              <a:rPr lang="es-ES" sz="2400" b="1" dirty="0">
                <a:latin typeface="Comic Sans MS" pitchFamily="66" charset="0"/>
              </a:rPr>
              <a:t>cerebral afectado</a:t>
            </a:r>
            <a:r>
              <a:rPr lang="es-ES" sz="2400" b="1" dirty="0" smtClean="0">
                <a:latin typeface="Comic Sans MS" pitchFamily="66" charset="0"/>
              </a:rPr>
              <a:t>.</a:t>
            </a:r>
          </a:p>
          <a:p>
            <a:pPr lvl="0"/>
            <a:endParaRPr lang="es-ES" sz="2400" b="1" dirty="0">
              <a:latin typeface="Comic Sans MS" pitchFamily="66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2400" b="1" dirty="0" smtClean="0">
                <a:latin typeface="Comic Sans MS" pitchFamily="66" charset="0"/>
              </a:rPr>
              <a:t>Facilitan </a:t>
            </a:r>
            <a:r>
              <a:rPr lang="es-ES" sz="2400" b="1" dirty="0">
                <a:latin typeface="Comic Sans MS" pitchFamily="66" charset="0"/>
              </a:rPr>
              <a:t>la toma de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decisiones terapéuticas </a:t>
            </a:r>
            <a:r>
              <a:rPr lang="es-ES" sz="2400" b="1" dirty="0">
                <a:latin typeface="Comic Sans MS" pitchFamily="66" charset="0"/>
              </a:rPr>
              <a:t>en la fase aguda de la enfermedad: “pronóstico a pie de cama”. </a:t>
            </a:r>
            <a:endParaRPr lang="es-ES" sz="2400" b="1" dirty="0" smtClean="0">
              <a:latin typeface="Comic Sans MS" pitchFamily="66" charset="0"/>
            </a:endParaRPr>
          </a:p>
          <a:p>
            <a:pPr lvl="0"/>
            <a:endParaRPr lang="es-ES" sz="2400" b="1" dirty="0">
              <a:latin typeface="Comic Sans MS" pitchFamily="66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2400" b="1" dirty="0">
                <a:latin typeface="Comic Sans MS" pitchFamily="66" charset="0"/>
              </a:rPr>
              <a:t>Aplicación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“sencilla”.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75503"/>
              </p:ext>
            </p:extLst>
          </p:nvPr>
        </p:nvGraphicFramePr>
        <p:xfrm>
          <a:off x="15308" y="15558"/>
          <a:ext cx="9144000" cy="6800514"/>
        </p:xfrm>
        <a:graphic>
          <a:graphicData uri="http://schemas.openxmlformats.org/drawingml/2006/table">
            <a:tbl>
              <a:tblPr firstRow="1" firstCol="1" bandRow="1"/>
              <a:tblGrid>
                <a:gridCol w="2324444"/>
                <a:gridCol w="4464496"/>
                <a:gridCol w="2355060"/>
              </a:tblGrid>
              <a:tr h="38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Tipo Ictus isquémico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Síntomas y signos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Territorio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02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TACI</a:t>
                      </a:r>
                      <a:r>
                        <a:rPr lang="es-E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: infarto total de la circulación anterior.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DISFUNCIÓN CORTICAL </a:t>
                      </a:r>
                      <a:r>
                        <a:rPr lang="es-E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(afasias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discalculia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alteración </a:t>
                      </a:r>
                      <a:r>
                        <a:rPr lang="es-E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visuoespacial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HEMIANOPSIA HOMÓNIMA.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DÉFICIT MOTOR y/o SENSITIVO</a:t>
                      </a:r>
                      <a:r>
                        <a:rPr lang="es-E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al menos dos regiones.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Territorio superficial y profundo de </a:t>
                      </a:r>
                      <a:r>
                        <a:rPr lang="es-E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ACM +/ ACA.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97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PACI</a:t>
                      </a:r>
                      <a:r>
                        <a:rPr lang="es-E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: infarto parcial de la circulación anterior.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Se cumplen dos de los criterios anteriores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Territorio superficial o profundo de la </a:t>
                      </a:r>
                      <a:r>
                        <a:rPr lang="es-E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ACM.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22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LACI</a:t>
                      </a:r>
                      <a:r>
                        <a:rPr lang="es-E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s-E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infarto </a:t>
                      </a:r>
                      <a:r>
                        <a:rPr lang="es-ES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lacunar</a:t>
                      </a:r>
                      <a:endParaRPr lang="es-E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Síndrome motor puro.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Síndrome sensitivo puro.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Síndrome sensitivo-motor.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Ataxia-</a:t>
                      </a:r>
                      <a:r>
                        <a:rPr lang="es-E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hemiparesia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Disartria-mano torpe.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Arterias perforantes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781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POCI</a:t>
                      </a:r>
                      <a:r>
                        <a:rPr lang="es-E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: infarto de la circulación posterior. 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Parálisis de </a:t>
                      </a:r>
                      <a:r>
                        <a:rPr lang="es-E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pares craneales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alteraciones </a:t>
                      </a:r>
                      <a:r>
                        <a:rPr lang="es-E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oculomotoras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síndrome </a:t>
                      </a:r>
                      <a:r>
                        <a:rPr lang="es-E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cerebeloso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hemianopsia homónima aislada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déficti</a:t>
                      </a:r>
                      <a:r>
                        <a:rPr lang="es-E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motor o sensitivo.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Territorio </a:t>
                      </a:r>
                      <a:r>
                        <a:rPr lang="es-ES" sz="2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vertebrobasilar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4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SÍNDROMES VASCULARES</a:t>
            </a:r>
            <a:endParaRPr lang="es-ES" sz="4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ARTERIA CARÓTIDA INTERNA.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ARTERIA CEREBRAL ANTERIOR.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ARTERIA CEREBRAL MEDIA.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ARTERIA CEREBRAL POSTERIOR.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SISTEMA VÉRTEBRO-BASILAR.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INFARTOS LACUNARES.</a:t>
            </a:r>
            <a:endParaRPr lang="es-ES" b="1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847856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ARTERIA CARÓTIDA INTERNA</a:t>
            </a:r>
            <a:endParaRPr lang="es-ES" sz="4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0100"/>
            <a:ext cx="486525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4636551" y="2636912"/>
            <a:ext cx="1728192" cy="50405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353944" y="256490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Amaurosis  </a:t>
            </a:r>
            <a:r>
              <a:rPr lang="es-ES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fugax</a:t>
            </a:r>
            <a:endParaRPr lang="es-ES" sz="24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31724" y="3789040"/>
            <a:ext cx="2448272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Amaurosis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fugax</a:t>
            </a:r>
            <a:endParaRPr lang="es-ES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Dolor cervical</a:t>
            </a:r>
          </a:p>
          <a:p>
            <a:pPr algn="ctr"/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Sdr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Horner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7164288" y="4869160"/>
            <a:ext cx="360040" cy="50405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724128" y="5589240"/>
            <a:ext cx="3419872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DISECCIÓN A. CARÓTIDA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90677"/>
              </p:ext>
            </p:extLst>
          </p:nvPr>
        </p:nvGraphicFramePr>
        <p:xfrm>
          <a:off x="0" y="0"/>
          <a:ext cx="9144000" cy="1702386"/>
        </p:xfrm>
        <a:graphic>
          <a:graphicData uri="http://schemas.openxmlformats.org/drawingml/2006/table">
            <a:tbl>
              <a:tblPr firstRow="1" firstCol="1" bandRow="1"/>
              <a:tblGrid>
                <a:gridCol w="2324444"/>
                <a:gridCol w="4464496"/>
                <a:gridCol w="2355060"/>
              </a:tblGrid>
              <a:tr h="1702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TACI</a:t>
                      </a:r>
                      <a:r>
                        <a:rPr lang="es-E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: infarto total de la circulación anterior.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DISFUNCIÓN CORTICAL </a:t>
                      </a:r>
                      <a:r>
                        <a:rPr lang="es-E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(afasias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discalculia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alteración </a:t>
                      </a:r>
                      <a:r>
                        <a:rPr lang="es-E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visuoespacial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HEMIANOPSIA HOMÓNIMA.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DÉFICIT MOTOR y/o SENSITIVO</a:t>
                      </a:r>
                      <a:r>
                        <a:rPr lang="es-E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al menos dos regiones.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Territorio superficial y profundo de </a:t>
                      </a:r>
                      <a:r>
                        <a:rPr lang="es-E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ACM +/ ACA.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29839"/>
              </p:ext>
            </p:extLst>
          </p:nvPr>
        </p:nvGraphicFramePr>
        <p:xfrm>
          <a:off x="-3817" y="1710100"/>
          <a:ext cx="9147816" cy="502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569"/>
                <a:gridCol w="6804247"/>
              </a:tblGrid>
              <a:tr h="85001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DISFUNCIÓN CORTICAL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Disfasia o afasia </a:t>
                      </a:r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(si el hemisferio dominante está afectado).</a:t>
                      </a:r>
                      <a:endParaRPr lang="es-ES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s-E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Anosognosia</a:t>
                      </a:r>
                      <a:r>
                        <a:rPr lang="es-E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s-E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asomatognosia</a:t>
                      </a:r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(si el hemisferio no dominante está afectado).</a:t>
                      </a:r>
                      <a:endParaRPr lang="es-ES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34541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HEMIANOPSIA HOMÓNIMA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15604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DÉFICIT MOTOR y/o SENSITIVO</a:t>
                      </a:r>
                      <a:endParaRPr lang="es-E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Hemiparesia</a:t>
                      </a:r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s-ES" sz="18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hemiplefía</a:t>
                      </a:r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contralateral con </a:t>
                      </a:r>
                      <a:r>
                        <a:rPr lang="es-ES" sz="18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paresia</a:t>
                      </a:r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facial </a:t>
                      </a:r>
                      <a:r>
                        <a:rPr lang="es-ES" sz="18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cntral</a:t>
                      </a:r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.</a:t>
                      </a:r>
                      <a:endParaRPr lang="es-ES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r>
                        <a:rPr lang="es-ES" sz="18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Hemihipoestesia</a:t>
                      </a:r>
                      <a:r>
                        <a:rPr lang="es-ES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contralateral.</a:t>
                      </a:r>
                      <a:endParaRPr lang="es-ES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685129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Amaurosis </a:t>
                      </a:r>
                      <a:r>
                        <a:rPr lang="es-ES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ipsilateral</a:t>
                      </a:r>
                      <a:endParaRPr lang="es-ES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endParaRPr lang="es-E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156047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Desviación</a:t>
                      </a:r>
                      <a:r>
                        <a:rPr lang="es-ES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s-ES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oculocefálica</a:t>
                      </a:r>
                      <a:r>
                        <a:rPr lang="es-ES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hacia el hemisferio afecto.</a:t>
                      </a:r>
                      <a:endParaRPr lang="es-ES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</a:pPr>
                      <a:endParaRPr lang="es-E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411760" y="1732987"/>
            <a:ext cx="331236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ANOSOGNOSIA: el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pac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no tiene percepción del déficit.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824853" y="1732987"/>
            <a:ext cx="331236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ASOMATOGNOSIA: incapacidad para reconocer su cuerpo.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598</TotalTime>
  <Words>2303</Words>
  <Application>Microsoft Office PowerPoint</Application>
  <PresentationFormat>Presentación en pantalla (4:3)</PresentationFormat>
  <Paragraphs>403</Paragraphs>
  <Slides>38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Fundición</vt:lpstr>
      <vt:lpstr>Documento</vt:lpstr>
      <vt:lpstr>TEMA 10 </vt:lpstr>
      <vt:lpstr>DEFINICIÓN</vt:lpstr>
      <vt:lpstr>CLASIFICACIÓN  ACV ISQUÉMICO</vt:lpstr>
      <vt:lpstr>ACV isquémico: perfil evolutivo</vt:lpstr>
      <vt:lpstr>ACV isquémico: perfil evolutivo</vt:lpstr>
      <vt:lpstr>ACV isquémico: etiología</vt:lpstr>
      <vt:lpstr>CLASIFICACIÓN  CLÍNICO-TOPOGRÁFICA</vt:lpstr>
      <vt:lpstr>SÍNDROMES VASCULARES</vt:lpstr>
      <vt:lpstr>ARTERIA CARÓTIDA INTERNA</vt:lpstr>
      <vt:lpstr>ARTERIA CEREBRAL ANTERIOR</vt:lpstr>
      <vt:lpstr>Arteria cerebral media</vt:lpstr>
      <vt:lpstr>Arteria cerebral posterior</vt:lpstr>
      <vt:lpstr>ACA / ACM / ACP</vt:lpstr>
      <vt:lpstr>SISTEMA VERTEBRO-BASILAR</vt:lpstr>
      <vt:lpstr>INFARTOS LACUNARES</vt:lpstr>
      <vt:lpstr>DIAGNÓSTICO INICIAL ICTUS</vt:lpstr>
      <vt:lpstr>ACVA ISQUÉMICO/HEMORRÁGICO</vt:lpstr>
      <vt:lpstr>CÓDIGO ICTUS EXTREMADURA</vt:lpstr>
      <vt:lpstr>ACTIVACIÓN CÓDIGO ICTUS </vt:lpstr>
      <vt:lpstr>ESCALA RANKINm</vt:lpstr>
      <vt:lpstr>ESTIMACIÓN DE TIEMPOS</vt:lpstr>
      <vt:lpstr>2º PASO…</vt:lpstr>
      <vt:lpstr>ESCALA  DE NIHSS</vt:lpstr>
      <vt:lpstr>ESTABILIZACIÓN INICIAL</vt:lpstr>
      <vt:lpstr>¿SOSPECHA OCLUSIÓN GRAN VASO?</vt:lpstr>
      <vt:lpstr>¿SOSPECHA OCLUSIÓN GRAN VASO?</vt:lpstr>
      <vt:lpstr>RACE</vt:lpstr>
      <vt:lpstr>Presentación de PowerPoint</vt:lpstr>
      <vt:lpstr>ESTUDIOS DE NEUROIMAGEN URGENTES</vt:lpstr>
      <vt:lpstr>¿T. NEUROIMAGEN FAVORABLE?</vt:lpstr>
      <vt:lpstr>COMO NORMA GENERAL…</vt:lpstr>
      <vt:lpstr>Presentación de PowerPoint</vt:lpstr>
      <vt:lpstr>FIBRINOLISIS</vt:lpstr>
      <vt:lpstr>TRASPORTE de PACIENTE</vt:lpstr>
      <vt:lpstr>ICTUS HEMORRÁGICO</vt:lpstr>
      <vt:lpstr>HSA</vt:lpstr>
      <vt:lpstr>Clínica / Dx</vt:lpstr>
      <vt:lpstr>Complicaciones HSA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10</dc:title>
  <dc:creator>MARTA GIL GALLEGO</dc:creator>
  <cp:lastModifiedBy>MARTA GIL GALLEGO</cp:lastModifiedBy>
  <cp:revision>52</cp:revision>
  <dcterms:created xsi:type="dcterms:W3CDTF">2022-01-01T14:41:39Z</dcterms:created>
  <dcterms:modified xsi:type="dcterms:W3CDTF">2022-01-04T23:12:42Z</dcterms:modified>
</cp:coreProperties>
</file>